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7" r:id="rId5"/>
    <p:sldId id="264" r:id="rId6"/>
    <p:sldId id="270" r:id="rId7"/>
    <p:sldId id="262" r:id="rId8"/>
    <p:sldId id="272" r:id="rId9"/>
    <p:sldId id="271" r:id="rId10"/>
    <p:sldId id="273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3" autoAdjust="0"/>
    <p:restoredTop sz="94660"/>
  </p:normalViewPr>
  <p:slideViewPr>
    <p:cSldViewPr snapToGrid="0">
      <p:cViewPr varScale="1">
        <p:scale>
          <a:sx n="67" d="100"/>
          <a:sy n="67" d="100"/>
        </p:scale>
        <p:origin x="3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rcgp.org.uk/mod/book/view.php?id=12533&amp;chapterid=285/" TargetMode="External"/><Relationship Id="rId2" Type="http://schemas.openxmlformats.org/officeDocument/2006/relationships/hyperlink" Target="https://www.armedforcesnetwork.org/the-covenant/veteran-friendly-gp-practices/" TargetMode="External"/><Relationship Id="rId1" Type="http://schemas.openxmlformats.org/officeDocument/2006/relationships/hyperlink" Target="https://www.alzheimers.org.uk/sites/default/files/2019-09/Dementia_NHS_long-term_plan_Alzheimer's_Society_Guide.pdf" TargetMode="External"/><Relationship Id="rId4" Type="http://schemas.openxmlformats.org/officeDocument/2006/relationships/hyperlink" Target="https://www.nhs.uk/start-for-life/baby/feeding-your-baby/breastfeeding/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erpractice.co.uk/" TargetMode="External"/><Relationship Id="rId2" Type="http://schemas.openxmlformats.org/officeDocument/2006/relationships/hyperlink" Target="https://digital.nhs.uk/services/nhs-app/become-an-nhs-app-ambassador" TargetMode="External"/><Relationship Id="rId1" Type="http://schemas.openxmlformats.org/officeDocument/2006/relationships/hyperlink" Target="https://elearning.rcgp.org.uk/mod/page/view.php?id=12583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.uk/start-for-life/baby/feeding-your-baby/breastfeeding/" TargetMode="External"/><Relationship Id="rId2" Type="http://schemas.openxmlformats.org/officeDocument/2006/relationships/hyperlink" Target="https://elearning.rcgp.org.uk/mod/book/view.php?id=12533&amp;chapterid=285/" TargetMode="External"/><Relationship Id="rId1" Type="http://schemas.openxmlformats.org/officeDocument/2006/relationships/hyperlink" Target="https://www.armedforcesnetwork.org/the-covenant/veteran-friendly-gp-practices/" TargetMode="External"/><Relationship Id="rId4" Type="http://schemas.openxmlformats.org/officeDocument/2006/relationships/hyperlink" Target="https://www.alzheimers.org.uk/sites/default/files/2019-09/Dementia_NHS_long-term_plan_Alzheimer's_Society_Guide.pdf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erpractice.co.uk/" TargetMode="External"/><Relationship Id="rId2" Type="http://schemas.openxmlformats.org/officeDocument/2006/relationships/hyperlink" Target="https://digital.nhs.uk/services/nhs-app/become-an-nhs-app-ambassador" TargetMode="External"/><Relationship Id="rId1" Type="http://schemas.openxmlformats.org/officeDocument/2006/relationships/hyperlink" Target="https://elearning.rcgp.org.uk/mod/page/view.php?id=12583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986605-A776-4F5B-8020-C5749B407BA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3029CE-EFE3-4A56-8C3B-0A0EB152E115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Introduction &amp; Review of last minutes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73750F-01E4-4DE1-93D3-A498C4D83A00}" type="parTrans" cxnId="{3D8010A4-03AB-447D-8C85-B9F71C93933A}">
      <dgm:prSet/>
      <dgm:spPr/>
      <dgm:t>
        <a:bodyPr/>
        <a:lstStyle/>
        <a:p>
          <a:endParaRPr lang="en-US"/>
        </a:p>
      </dgm:t>
    </dgm:pt>
    <dgm:pt modelId="{512398B6-F652-4F01-B396-5935943EC784}" type="sibTrans" cxnId="{3D8010A4-03AB-447D-8C85-B9F71C93933A}">
      <dgm:prSet/>
      <dgm:spPr/>
      <dgm:t>
        <a:bodyPr/>
        <a:lstStyle/>
        <a:p>
          <a:endParaRPr lang="en-US"/>
        </a:p>
      </dgm:t>
    </dgm:pt>
    <dgm:pt modelId="{832975D7-3281-4A85-8FA6-2CD317EA5DB9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COVID Boosters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BFCF90-53CF-4753-A8B9-741A59265650}" type="parTrans" cxnId="{90F65012-E8FB-4D56-A354-57CA71A63EC3}">
      <dgm:prSet/>
      <dgm:spPr/>
      <dgm:t>
        <a:bodyPr/>
        <a:lstStyle/>
        <a:p>
          <a:endParaRPr lang="en-US"/>
        </a:p>
      </dgm:t>
    </dgm:pt>
    <dgm:pt modelId="{75B6EAF1-D1ED-4A04-A13A-292ED22C56B2}" type="sibTrans" cxnId="{90F65012-E8FB-4D56-A354-57CA71A63EC3}">
      <dgm:prSet/>
      <dgm:spPr/>
      <dgm:t>
        <a:bodyPr/>
        <a:lstStyle/>
        <a:p>
          <a:endParaRPr lang="en-US"/>
        </a:p>
      </dgm:t>
    </dgm:pt>
    <dgm:pt modelId="{9E14EE2D-2E23-4D0B-8404-75896431A1BF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Accreditations</a:t>
          </a:r>
        </a:p>
      </dgm:t>
    </dgm:pt>
    <dgm:pt modelId="{A75B463E-67F0-415F-83FB-F073B61F7418}" type="parTrans" cxnId="{A6618D88-292C-4447-A5B5-B473297DF263}">
      <dgm:prSet/>
      <dgm:spPr/>
      <dgm:t>
        <a:bodyPr/>
        <a:lstStyle/>
        <a:p>
          <a:endParaRPr lang="en-US"/>
        </a:p>
      </dgm:t>
    </dgm:pt>
    <dgm:pt modelId="{AEFA3584-258E-49C4-9D66-4B264C221483}" type="sibTrans" cxnId="{A6618D88-292C-4447-A5B5-B473297DF263}">
      <dgm:prSet/>
      <dgm:spPr/>
      <dgm:t>
        <a:bodyPr/>
        <a:lstStyle/>
        <a:p>
          <a:endParaRPr lang="en-US"/>
        </a:p>
      </dgm:t>
    </dgm:pt>
    <dgm:pt modelId="{23726F89-D59A-4DB4-9455-6FBE10E6BF07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Appointment Data</a:t>
          </a:r>
        </a:p>
      </dgm:t>
    </dgm:pt>
    <dgm:pt modelId="{FFE2B1B6-16CA-4E37-B9ED-F7680A2F7D8B}" type="parTrans" cxnId="{B92DCC1D-CC53-428F-94C8-4813DEA2E73B}">
      <dgm:prSet/>
      <dgm:spPr/>
      <dgm:t>
        <a:bodyPr/>
        <a:lstStyle/>
        <a:p>
          <a:endParaRPr lang="en-US"/>
        </a:p>
      </dgm:t>
    </dgm:pt>
    <dgm:pt modelId="{7DF732F4-DAD3-4711-884B-5A519422D85C}" type="sibTrans" cxnId="{B92DCC1D-CC53-428F-94C8-4813DEA2E73B}">
      <dgm:prSet/>
      <dgm:spPr/>
      <dgm:t>
        <a:bodyPr/>
        <a:lstStyle/>
        <a:p>
          <a:endParaRPr lang="en-US"/>
        </a:p>
      </dgm:t>
    </dgm:pt>
    <dgm:pt modelId="{9054DB33-0804-4CFB-87B1-04D679BB2475}">
      <dgm:prSet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615FD9-F64F-4887-916D-6E837B72DAD4}" type="parTrans" cxnId="{9E9F5D51-E68D-45EB-B732-8A89C4029610}">
      <dgm:prSet/>
      <dgm:spPr/>
      <dgm:t>
        <a:bodyPr/>
        <a:lstStyle/>
        <a:p>
          <a:endParaRPr lang="en-US"/>
        </a:p>
      </dgm:t>
    </dgm:pt>
    <dgm:pt modelId="{8762A101-52D7-4755-9BD1-FC485263430E}" type="sibTrans" cxnId="{9E9F5D51-E68D-45EB-B732-8A89C4029610}">
      <dgm:prSet/>
      <dgm:spPr/>
      <dgm:t>
        <a:bodyPr/>
        <a:lstStyle/>
        <a:p>
          <a:endParaRPr lang="en-US"/>
        </a:p>
      </dgm:t>
    </dgm:pt>
    <dgm:pt modelId="{78283019-BECC-4AE6-9CAA-DC595D308073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Group Discussion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44BA1F-A012-45DF-A650-C27894DB24F6}" type="parTrans" cxnId="{319106C9-2FCB-4126-B9F1-870A088501C6}">
      <dgm:prSet/>
      <dgm:spPr/>
      <dgm:t>
        <a:bodyPr/>
        <a:lstStyle/>
        <a:p>
          <a:endParaRPr lang="en-US"/>
        </a:p>
      </dgm:t>
    </dgm:pt>
    <dgm:pt modelId="{64F21478-293B-44E3-BD0F-9D1490A3F3EC}" type="sibTrans" cxnId="{319106C9-2FCB-4126-B9F1-870A088501C6}">
      <dgm:prSet/>
      <dgm:spPr/>
      <dgm:t>
        <a:bodyPr/>
        <a:lstStyle/>
        <a:p>
          <a:endParaRPr lang="en-US"/>
        </a:p>
      </dgm:t>
    </dgm:pt>
    <dgm:pt modelId="{63FAADD9-2087-489D-BC6B-CD2DF10CED2B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AOB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6DE165-52A8-4BD8-9464-6DD04B004ED5}" type="parTrans" cxnId="{55F1B599-FDE3-4CFC-8E9A-8BCA06C95F21}">
      <dgm:prSet/>
      <dgm:spPr/>
      <dgm:t>
        <a:bodyPr/>
        <a:lstStyle/>
        <a:p>
          <a:endParaRPr lang="en-US"/>
        </a:p>
      </dgm:t>
    </dgm:pt>
    <dgm:pt modelId="{85E80C28-12CA-4821-85DF-16990494C9F5}" type="sibTrans" cxnId="{55F1B599-FDE3-4CFC-8E9A-8BCA06C95F21}">
      <dgm:prSet/>
      <dgm:spPr/>
      <dgm:t>
        <a:bodyPr/>
        <a:lstStyle/>
        <a:p>
          <a:endParaRPr lang="en-US"/>
        </a:p>
      </dgm:t>
    </dgm:pt>
    <dgm:pt modelId="{3D5226C8-E583-4D7E-B4E5-7ADEA09F585F}" type="pres">
      <dgm:prSet presAssocID="{E5986605-A776-4F5B-8020-C5749B407BA7}" presName="vert0" presStyleCnt="0">
        <dgm:presLayoutVars>
          <dgm:dir/>
          <dgm:animOne val="branch"/>
          <dgm:animLvl val="lvl"/>
        </dgm:presLayoutVars>
      </dgm:prSet>
      <dgm:spPr/>
    </dgm:pt>
    <dgm:pt modelId="{25924937-6462-47E9-A68B-D369BC864779}" type="pres">
      <dgm:prSet presAssocID="{AD3029CE-EFE3-4A56-8C3B-0A0EB152E115}" presName="thickLine" presStyleLbl="alignNode1" presStyleIdx="0" presStyleCnt="7"/>
      <dgm:spPr/>
    </dgm:pt>
    <dgm:pt modelId="{2C218C91-A774-46DD-A37F-9CA173FB97F7}" type="pres">
      <dgm:prSet presAssocID="{AD3029CE-EFE3-4A56-8C3B-0A0EB152E115}" presName="horz1" presStyleCnt="0"/>
      <dgm:spPr/>
    </dgm:pt>
    <dgm:pt modelId="{D68FC6D1-DECE-4E43-9DA1-936EF74AFCB1}" type="pres">
      <dgm:prSet presAssocID="{AD3029CE-EFE3-4A56-8C3B-0A0EB152E115}" presName="tx1" presStyleLbl="revTx" presStyleIdx="0" presStyleCnt="7"/>
      <dgm:spPr/>
    </dgm:pt>
    <dgm:pt modelId="{5E771368-F26C-4F3A-943F-850EE92D0FC5}" type="pres">
      <dgm:prSet presAssocID="{AD3029CE-EFE3-4A56-8C3B-0A0EB152E115}" presName="vert1" presStyleCnt="0"/>
      <dgm:spPr/>
    </dgm:pt>
    <dgm:pt modelId="{ACE3D239-C15B-43BF-8D7E-EC5294DF3199}" type="pres">
      <dgm:prSet presAssocID="{832975D7-3281-4A85-8FA6-2CD317EA5DB9}" presName="thickLine" presStyleLbl="alignNode1" presStyleIdx="1" presStyleCnt="7"/>
      <dgm:spPr/>
    </dgm:pt>
    <dgm:pt modelId="{2C38C5C0-5DB8-4D03-B28E-2B4465E4743C}" type="pres">
      <dgm:prSet presAssocID="{832975D7-3281-4A85-8FA6-2CD317EA5DB9}" presName="horz1" presStyleCnt="0"/>
      <dgm:spPr/>
    </dgm:pt>
    <dgm:pt modelId="{45366000-8F97-4989-8236-2FC7C6440BF4}" type="pres">
      <dgm:prSet presAssocID="{832975D7-3281-4A85-8FA6-2CD317EA5DB9}" presName="tx1" presStyleLbl="revTx" presStyleIdx="1" presStyleCnt="7"/>
      <dgm:spPr/>
    </dgm:pt>
    <dgm:pt modelId="{A4ED91FD-E2FD-48EF-A43E-BF4AD5A6C015}" type="pres">
      <dgm:prSet presAssocID="{832975D7-3281-4A85-8FA6-2CD317EA5DB9}" presName="vert1" presStyleCnt="0"/>
      <dgm:spPr/>
    </dgm:pt>
    <dgm:pt modelId="{FB352847-CE6A-49AD-BC75-4722D11821AB}" type="pres">
      <dgm:prSet presAssocID="{9E14EE2D-2E23-4D0B-8404-75896431A1BF}" presName="thickLine" presStyleLbl="alignNode1" presStyleIdx="2" presStyleCnt="7"/>
      <dgm:spPr/>
    </dgm:pt>
    <dgm:pt modelId="{79B959B4-6326-470A-A12D-B7C6EBA53EA4}" type="pres">
      <dgm:prSet presAssocID="{9E14EE2D-2E23-4D0B-8404-75896431A1BF}" presName="horz1" presStyleCnt="0"/>
      <dgm:spPr/>
    </dgm:pt>
    <dgm:pt modelId="{5010807D-278E-4E1E-A374-DFE564D3EA8C}" type="pres">
      <dgm:prSet presAssocID="{9E14EE2D-2E23-4D0B-8404-75896431A1BF}" presName="tx1" presStyleLbl="revTx" presStyleIdx="2" presStyleCnt="7"/>
      <dgm:spPr/>
    </dgm:pt>
    <dgm:pt modelId="{8AF6C8B0-F764-4F3E-AF17-459FDF4AF60B}" type="pres">
      <dgm:prSet presAssocID="{9E14EE2D-2E23-4D0B-8404-75896431A1BF}" presName="vert1" presStyleCnt="0"/>
      <dgm:spPr/>
    </dgm:pt>
    <dgm:pt modelId="{F845D375-F2CA-43A8-BC4A-C3AFFA1257B2}" type="pres">
      <dgm:prSet presAssocID="{23726F89-D59A-4DB4-9455-6FBE10E6BF07}" presName="thickLine" presStyleLbl="alignNode1" presStyleIdx="3" presStyleCnt="7"/>
      <dgm:spPr/>
    </dgm:pt>
    <dgm:pt modelId="{427BC273-F298-47D5-B826-55F6E35ABD29}" type="pres">
      <dgm:prSet presAssocID="{23726F89-D59A-4DB4-9455-6FBE10E6BF07}" presName="horz1" presStyleCnt="0"/>
      <dgm:spPr/>
    </dgm:pt>
    <dgm:pt modelId="{A2DB4013-4378-4F93-80A1-7179EADAD665}" type="pres">
      <dgm:prSet presAssocID="{23726F89-D59A-4DB4-9455-6FBE10E6BF07}" presName="tx1" presStyleLbl="revTx" presStyleIdx="3" presStyleCnt="7"/>
      <dgm:spPr/>
    </dgm:pt>
    <dgm:pt modelId="{3314B43B-A867-4F4A-B277-F2B7AADA9E70}" type="pres">
      <dgm:prSet presAssocID="{23726F89-D59A-4DB4-9455-6FBE10E6BF07}" presName="vert1" presStyleCnt="0"/>
      <dgm:spPr/>
    </dgm:pt>
    <dgm:pt modelId="{B2670F73-DD3D-4D62-A50D-AD0315B4E52F}" type="pres">
      <dgm:prSet presAssocID="{9054DB33-0804-4CFB-87B1-04D679BB2475}" presName="thickLine" presStyleLbl="alignNode1" presStyleIdx="4" presStyleCnt="7"/>
      <dgm:spPr/>
    </dgm:pt>
    <dgm:pt modelId="{878E48CC-81A0-42BC-AD1F-DCA4C2DC0C5A}" type="pres">
      <dgm:prSet presAssocID="{9054DB33-0804-4CFB-87B1-04D679BB2475}" presName="horz1" presStyleCnt="0"/>
      <dgm:spPr/>
    </dgm:pt>
    <dgm:pt modelId="{C7E0A663-651B-4251-A1CF-0E28EB735628}" type="pres">
      <dgm:prSet presAssocID="{9054DB33-0804-4CFB-87B1-04D679BB2475}" presName="tx1" presStyleLbl="revTx" presStyleIdx="4" presStyleCnt="7"/>
      <dgm:spPr/>
    </dgm:pt>
    <dgm:pt modelId="{EB5F2A20-367B-483C-8A25-8693EA0CCD7E}" type="pres">
      <dgm:prSet presAssocID="{9054DB33-0804-4CFB-87B1-04D679BB2475}" presName="vert1" presStyleCnt="0"/>
      <dgm:spPr/>
    </dgm:pt>
    <dgm:pt modelId="{47FEF49C-B9B0-44C8-976A-650EB70556FE}" type="pres">
      <dgm:prSet presAssocID="{78283019-BECC-4AE6-9CAA-DC595D308073}" presName="thickLine" presStyleLbl="alignNode1" presStyleIdx="5" presStyleCnt="7"/>
      <dgm:spPr/>
    </dgm:pt>
    <dgm:pt modelId="{6BAB6881-C68E-43D1-9553-CAD19FCBEEF0}" type="pres">
      <dgm:prSet presAssocID="{78283019-BECC-4AE6-9CAA-DC595D308073}" presName="horz1" presStyleCnt="0"/>
      <dgm:spPr/>
    </dgm:pt>
    <dgm:pt modelId="{01DFC293-773E-409D-A97F-8D06CA98583C}" type="pres">
      <dgm:prSet presAssocID="{78283019-BECC-4AE6-9CAA-DC595D308073}" presName="tx1" presStyleLbl="revTx" presStyleIdx="5" presStyleCnt="7"/>
      <dgm:spPr/>
    </dgm:pt>
    <dgm:pt modelId="{D3763302-FBA5-4835-A106-86ACCF4C5501}" type="pres">
      <dgm:prSet presAssocID="{78283019-BECC-4AE6-9CAA-DC595D308073}" presName="vert1" presStyleCnt="0"/>
      <dgm:spPr/>
    </dgm:pt>
    <dgm:pt modelId="{9062FC57-015C-445A-B6B8-8B86EE2F2274}" type="pres">
      <dgm:prSet presAssocID="{63FAADD9-2087-489D-BC6B-CD2DF10CED2B}" presName="thickLine" presStyleLbl="alignNode1" presStyleIdx="6" presStyleCnt="7"/>
      <dgm:spPr/>
    </dgm:pt>
    <dgm:pt modelId="{CE69378C-3A2A-4023-B8AF-0087AC51A075}" type="pres">
      <dgm:prSet presAssocID="{63FAADD9-2087-489D-BC6B-CD2DF10CED2B}" presName="horz1" presStyleCnt="0"/>
      <dgm:spPr/>
    </dgm:pt>
    <dgm:pt modelId="{212EDCF1-2C17-4DC1-8631-FB0ABBA8CB6C}" type="pres">
      <dgm:prSet presAssocID="{63FAADD9-2087-489D-BC6B-CD2DF10CED2B}" presName="tx1" presStyleLbl="revTx" presStyleIdx="6" presStyleCnt="7"/>
      <dgm:spPr/>
    </dgm:pt>
    <dgm:pt modelId="{B9678F1B-ECFA-49E0-8D38-A8271FE87953}" type="pres">
      <dgm:prSet presAssocID="{63FAADD9-2087-489D-BC6B-CD2DF10CED2B}" presName="vert1" presStyleCnt="0"/>
      <dgm:spPr/>
    </dgm:pt>
  </dgm:ptLst>
  <dgm:cxnLst>
    <dgm:cxn modelId="{90F65012-E8FB-4D56-A354-57CA71A63EC3}" srcId="{E5986605-A776-4F5B-8020-C5749B407BA7}" destId="{832975D7-3281-4A85-8FA6-2CD317EA5DB9}" srcOrd="1" destOrd="0" parTransId="{31BFCF90-53CF-4753-A8B9-741A59265650}" sibTransId="{75B6EAF1-D1ED-4A04-A13A-292ED22C56B2}"/>
    <dgm:cxn modelId="{BD1EA714-6C69-451B-A67A-E0FE99193B68}" type="presOf" srcId="{9054DB33-0804-4CFB-87B1-04D679BB2475}" destId="{C7E0A663-651B-4251-A1CF-0E28EB735628}" srcOrd="0" destOrd="0" presId="urn:microsoft.com/office/officeart/2008/layout/LinedList"/>
    <dgm:cxn modelId="{B92DCC1D-CC53-428F-94C8-4813DEA2E73B}" srcId="{E5986605-A776-4F5B-8020-C5749B407BA7}" destId="{23726F89-D59A-4DB4-9455-6FBE10E6BF07}" srcOrd="3" destOrd="0" parTransId="{FFE2B1B6-16CA-4E37-B9ED-F7680A2F7D8B}" sibTransId="{7DF732F4-DAD3-4711-884B-5A519422D85C}"/>
    <dgm:cxn modelId="{E3C27763-ADD7-4B9D-BCFB-AB546631C051}" type="presOf" srcId="{832975D7-3281-4A85-8FA6-2CD317EA5DB9}" destId="{45366000-8F97-4989-8236-2FC7C6440BF4}" srcOrd="0" destOrd="0" presId="urn:microsoft.com/office/officeart/2008/layout/LinedList"/>
    <dgm:cxn modelId="{00177348-8F6C-47A9-AE87-1797602A18A2}" type="presOf" srcId="{78283019-BECC-4AE6-9CAA-DC595D308073}" destId="{01DFC293-773E-409D-A97F-8D06CA98583C}" srcOrd="0" destOrd="0" presId="urn:microsoft.com/office/officeart/2008/layout/LinedList"/>
    <dgm:cxn modelId="{820AE748-E653-4FC7-A931-8327838CBA9B}" type="presOf" srcId="{63FAADD9-2087-489D-BC6B-CD2DF10CED2B}" destId="{212EDCF1-2C17-4DC1-8631-FB0ABBA8CB6C}" srcOrd="0" destOrd="0" presId="urn:microsoft.com/office/officeart/2008/layout/LinedList"/>
    <dgm:cxn modelId="{B8836B4B-B162-4D2F-9765-2B82A27BBD3D}" type="presOf" srcId="{23726F89-D59A-4DB4-9455-6FBE10E6BF07}" destId="{A2DB4013-4378-4F93-80A1-7179EADAD665}" srcOrd="0" destOrd="0" presId="urn:microsoft.com/office/officeart/2008/layout/LinedList"/>
    <dgm:cxn modelId="{AD0E3950-C748-4559-9753-2AAA7EA63E90}" type="presOf" srcId="{AD3029CE-EFE3-4A56-8C3B-0A0EB152E115}" destId="{D68FC6D1-DECE-4E43-9DA1-936EF74AFCB1}" srcOrd="0" destOrd="0" presId="urn:microsoft.com/office/officeart/2008/layout/LinedList"/>
    <dgm:cxn modelId="{9E9F5D51-E68D-45EB-B732-8A89C4029610}" srcId="{E5986605-A776-4F5B-8020-C5749B407BA7}" destId="{9054DB33-0804-4CFB-87B1-04D679BB2475}" srcOrd="4" destOrd="0" parTransId="{30615FD9-F64F-4887-916D-6E837B72DAD4}" sibTransId="{8762A101-52D7-4755-9BD1-FC485263430E}"/>
    <dgm:cxn modelId="{E19D0883-E8EB-45B4-89F9-5327B4D685CD}" type="presOf" srcId="{E5986605-A776-4F5B-8020-C5749B407BA7}" destId="{3D5226C8-E583-4D7E-B4E5-7ADEA09F585F}" srcOrd="0" destOrd="0" presId="urn:microsoft.com/office/officeart/2008/layout/LinedList"/>
    <dgm:cxn modelId="{A6618D88-292C-4447-A5B5-B473297DF263}" srcId="{E5986605-A776-4F5B-8020-C5749B407BA7}" destId="{9E14EE2D-2E23-4D0B-8404-75896431A1BF}" srcOrd="2" destOrd="0" parTransId="{A75B463E-67F0-415F-83FB-F073B61F7418}" sibTransId="{AEFA3584-258E-49C4-9D66-4B264C221483}"/>
    <dgm:cxn modelId="{55F1B599-FDE3-4CFC-8E9A-8BCA06C95F21}" srcId="{E5986605-A776-4F5B-8020-C5749B407BA7}" destId="{63FAADD9-2087-489D-BC6B-CD2DF10CED2B}" srcOrd="6" destOrd="0" parTransId="{856DE165-52A8-4BD8-9464-6DD04B004ED5}" sibTransId="{85E80C28-12CA-4821-85DF-16990494C9F5}"/>
    <dgm:cxn modelId="{3D8010A4-03AB-447D-8C85-B9F71C93933A}" srcId="{E5986605-A776-4F5B-8020-C5749B407BA7}" destId="{AD3029CE-EFE3-4A56-8C3B-0A0EB152E115}" srcOrd="0" destOrd="0" parTransId="{B073750F-01E4-4DE1-93D3-A498C4D83A00}" sibTransId="{512398B6-F652-4F01-B396-5935943EC784}"/>
    <dgm:cxn modelId="{4A701CB7-544C-4741-AEF0-DD9BE19F6031}" type="presOf" srcId="{9E14EE2D-2E23-4D0B-8404-75896431A1BF}" destId="{5010807D-278E-4E1E-A374-DFE564D3EA8C}" srcOrd="0" destOrd="0" presId="urn:microsoft.com/office/officeart/2008/layout/LinedList"/>
    <dgm:cxn modelId="{319106C9-2FCB-4126-B9F1-870A088501C6}" srcId="{E5986605-A776-4F5B-8020-C5749B407BA7}" destId="{78283019-BECC-4AE6-9CAA-DC595D308073}" srcOrd="5" destOrd="0" parTransId="{D444BA1F-A012-45DF-A650-C27894DB24F6}" sibTransId="{64F21478-293B-44E3-BD0F-9D1490A3F3EC}"/>
    <dgm:cxn modelId="{D27DE0B3-86B9-4F30-BE39-ADAC6D0788DE}" type="presParOf" srcId="{3D5226C8-E583-4D7E-B4E5-7ADEA09F585F}" destId="{25924937-6462-47E9-A68B-D369BC864779}" srcOrd="0" destOrd="0" presId="urn:microsoft.com/office/officeart/2008/layout/LinedList"/>
    <dgm:cxn modelId="{01875DD9-A332-4E42-A28C-E0CA379B2CF0}" type="presParOf" srcId="{3D5226C8-E583-4D7E-B4E5-7ADEA09F585F}" destId="{2C218C91-A774-46DD-A37F-9CA173FB97F7}" srcOrd="1" destOrd="0" presId="urn:microsoft.com/office/officeart/2008/layout/LinedList"/>
    <dgm:cxn modelId="{6BBFFCE5-F118-43EA-942B-01F5EA82D56B}" type="presParOf" srcId="{2C218C91-A774-46DD-A37F-9CA173FB97F7}" destId="{D68FC6D1-DECE-4E43-9DA1-936EF74AFCB1}" srcOrd="0" destOrd="0" presId="urn:microsoft.com/office/officeart/2008/layout/LinedList"/>
    <dgm:cxn modelId="{ADC33A73-C059-4785-9B9B-7F0431620BF1}" type="presParOf" srcId="{2C218C91-A774-46DD-A37F-9CA173FB97F7}" destId="{5E771368-F26C-4F3A-943F-850EE92D0FC5}" srcOrd="1" destOrd="0" presId="urn:microsoft.com/office/officeart/2008/layout/LinedList"/>
    <dgm:cxn modelId="{62C8EE29-78DB-46F8-BFFC-05E7A84A03C9}" type="presParOf" srcId="{3D5226C8-E583-4D7E-B4E5-7ADEA09F585F}" destId="{ACE3D239-C15B-43BF-8D7E-EC5294DF3199}" srcOrd="2" destOrd="0" presId="urn:microsoft.com/office/officeart/2008/layout/LinedList"/>
    <dgm:cxn modelId="{D616609A-929B-4165-8C49-9E82922F108E}" type="presParOf" srcId="{3D5226C8-E583-4D7E-B4E5-7ADEA09F585F}" destId="{2C38C5C0-5DB8-4D03-B28E-2B4465E4743C}" srcOrd="3" destOrd="0" presId="urn:microsoft.com/office/officeart/2008/layout/LinedList"/>
    <dgm:cxn modelId="{C91B53C3-4A7C-4116-ABAA-9A5D19EA6D49}" type="presParOf" srcId="{2C38C5C0-5DB8-4D03-B28E-2B4465E4743C}" destId="{45366000-8F97-4989-8236-2FC7C6440BF4}" srcOrd="0" destOrd="0" presId="urn:microsoft.com/office/officeart/2008/layout/LinedList"/>
    <dgm:cxn modelId="{0BEF1156-0617-4948-A557-CCC47E4A8BEF}" type="presParOf" srcId="{2C38C5C0-5DB8-4D03-B28E-2B4465E4743C}" destId="{A4ED91FD-E2FD-48EF-A43E-BF4AD5A6C015}" srcOrd="1" destOrd="0" presId="urn:microsoft.com/office/officeart/2008/layout/LinedList"/>
    <dgm:cxn modelId="{A4634F5D-E0D5-4B07-86D8-66E774032221}" type="presParOf" srcId="{3D5226C8-E583-4D7E-B4E5-7ADEA09F585F}" destId="{FB352847-CE6A-49AD-BC75-4722D11821AB}" srcOrd="4" destOrd="0" presId="urn:microsoft.com/office/officeart/2008/layout/LinedList"/>
    <dgm:cxn modelId="{76D78292-E930-44FA-913F-F879772AF8C6}" type="presParOf" srcId="{3D5226C8-E583-4D7E-B4E5-7ADEA09F585F}" destId="{79B959B4-6326-470A-A12D-B7C6EBA53EA4}" srcOrd="5" destOrd="0" presId="urn:microsoft.com/office/officeart/2008/layout/LinedList"/>
    <dgm:cxn modelId="{3F02C10B-0288-4441-BC0F-B39EDB7CC741}" type="presParOf" srcId="{79B959B4-6326-470A-A12D-B7C6EBA53EA4}" destId="{5010807D-278E-4E1E-A374-DFE564D3EA8C}" srcOrd="0" destOrd="0" presId="urn:microsoft.com/office/officeart/2008/layout/LinedList"/>
    <dgm:cxn modelId="{399FCD2A-1898-4E8A-AEEB-28BACBBCAF8E}" type="presParOf" srcId="{79B959B4-6326-470A-A12D-B7C6EBA53EA4}" destId="{8AF6C8B0-F764-4F3E-AF17-459FDF4AF60B}" srcOrd="1" destOrd="0" presId="urn:microsoft.com/office/officeart/2008/layout/LinedList"/>
    <dgm:cxn modelId="{EDE58E30-CA05-4C97-AB76-16FF63BFA841}" type="presParOf" srcId="{3D5226C8-E583-4D7E-B4E5-7ADEA09F585F}" destId="{F845D375-F2CA-43A8-BC4A-C3AFFA1257B2}" srcOrd="6" destOrd="0" presId="urn:microsoft.com/office/officeart/2008/layout/LinedList"/>
    <dgm:cxn modelId="{56E64627-2739-4892-8EEC-DC33A6ED2176}" type="presParOf" srcId="{3D5226C8-E583-4D7E-B4E5-7ADEA09F585F}" destId="{427BC273-F298-47D5-B826-55F6E35ABD29}" srcOrd="7" destOrd="0" presId="urn:microsoft.com/office/officeart/2008/layout/LinedList"/>
    <dgm:cxn modelId="{0A028BB6-F921-49E3-AA76-F357A8BDF994}" type="presParOf" srcId="{427BC273-F298-47D5-B826-55F6E35ABD29}" destId="{A2DB4013-4378-4F93-80A1-7179EADAD665}" srcOrd="0" destOrd="0" presId="urn:microsoft.com/office/officeart/2008/layout/LinedList"/>
    <dgm:cxn modelId="{0ADBA506-22C9-4B0E-91BC-C2238F4FF859}" type="presParOf" srcId="{427BC273-F298-47D5-B826-55F6E35ABD29}" destId="{3314B43B-A867-4F4A-B277-F2B7AADA9E70}" srcOrd="1" destOrd="0" presId="urn:microsoft.com/office/officeart/2008/layout/LinedList"/>
    <dgm:cxn modelId="{1B4CE14E-C942-48C2-9306-16304646764C}" type="presParOf" srcId="{3D5226C8-E583-4D7E-B4E5-7ADEA09F585F}" destId="{B2670F73-DD3D-4D62-A50D-AD0315B4E52F}" srcOrd="8" destOrd="0" presId="urn:microsoft.com/office/officeart/2008/layout/LinedList"/>
    <dgm:cxn modelId="{2BB9DA48-1113-4332-86A4-937D275B1822}" type="presParOf" srcId="{3D5226C8-E583-4D7E-B4E5-7ADEA09F585F}" destId="{878E48CC-81A0-42BC-AD1F-DCA4C2DC0C5A}" srcOrd="9" destOrd="0" presId="urn:microsoft.com/office/officeart/2008/layout/LinedList"/>
    <dgm:cxn modelId="{8C517176-E8AC-494E-8850-BC71CA4BF391}" type="presParOf" srcId="{878E48CC-81A0-42BC-AD1F-DCA4C2DC0C5A}" destId="{C7E0A663-651B-4251-A1CF-0E28EB735628}" srcOrd="0" destOrd="0" presId="urn:microsoft.com/office/officeart/2008/layout/LinedList"/>
    <dgm:cxn modelId="{0D46AABA-A6F8-4C25-90B7-28AAB5B6B55B}" type="presParOf" srcId="{878E48CC-81A0-42BC-AD1F-DCA4C2DC0C5A}" destId="{EB5F2A20-367B-483C-8A25-8693EA0CCD7E}" srcOrd="1" destOrd="0" presId="urn:microsoft.com/office/officeart/2008/layout/LinedList"/>
    <dgm:cxn modelId="{C35752F9-D822-4961-8D53-6BDF810635D4}" type="presParOf" srcId="{3D5226C8-E583-4D7E-B4E5-7ADEA09F585F}" destId="{47FEF49C-B9B0-44C8-976A-650EB70556FE}" srcOrd="10" destOrd="0" presId="urn:microsoft.com/office/officeart/2008/layout/LinedList"/>
    <dgm:cxn modelId="{3E5C446E-8781-435A-A378-A8D1C5041A80}" type="presParOf" srcId="{3D5226C8-E583-4D7E-B4E5-7ADEA09F585F}" destId="{6BAB6881-C68E-43D1-9553-CAD19FCBEEF0}" srcOrd="11" destOrd="0" presId="urn:microsoft.com/office/officeart/2008/layout/LinedList"/>
    <dgm:cxn modelId="{967D3133-F097-4336-80A6-2B29619643A0}" type="presParOf" srcId="{6BAB6881-C68E-43D1-9553-CAD19FCBEEF0}" destId="{01DFC293-773E-409D-A97F-8D06CA98583C}" srcOrd="0" destOrd="0" presId="urn:microsoft.com/office/officeart/2008/layout/LinedList"/>
    <dgm:cxn modelId="{B5EA2029-2DEA-4AC0-97DD-C650C042E99C}" type="presParOf" srcId="{6BAB6881-C68E-43D1-9553-CAD19FCBEEF0}" destId="{D3763302-FBA5-4835-A106-86ACCF4C5501}" srcOrd="1" destOrd="0" presId="urn:microsoft.com/office/officeart/2008/layout/LinedList"/>
    <dgm:cxn modelId="{6959C314-735D-4EEC-8154-4A7FD08C3C43}" type="presParOf" srcId="{3D5226C8-E583-4D7E-B4E5-7ADEA09F585F}" destId="{9062FC57-015C-445A-B6B8-8B86EE2F2274}" srcOrd="12" destOrd="0" presId="urn:microsoft.com/office/officeart/2008/layout/LinedList"/>
    <dgm:cxn modelId="{EA7EC155-913F-4C4A-85DD-ACE7873A5925}" type="presParOf" srcId="{3D5226C8-E583-4D7E-B4E5-7ADEA09F585F}" destId="{CE69378C-3A2A-4023-B8AF-0087AC51A075}" srcOrd="13" destOrd="0" presId="urn:microsoft.com/office/officeart/2008/layout/LinedList"/>
    <dgm:cxn modelId="{72429885-2CAF-4EC5-82C1-E00C19C348C5}" type="presParOf" srcId="{CE69378C-3A2A-4023-B8AF-0087AC51A075}" destId="{212EDCF1-2C17-4DC1-8631-FB0ABBA8CB6C}" srcOrd="0" destOrd="0" presId="urn:microsoft.com/office/officeart/2008/layout/LinedList"/>
    <dgm:cxn modelId="{E3887781-39FD-4AAB-B0D3-129EA7313E09}" type="presParOf" srcId="{CE69378C-3A2A-4023-B8AF-0087AC51A075}" destId="{B9678F1B-ECFA-49E0-8D38-A8271FE879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1A0C7-F7D0-4536-8C54-83732A8E64A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45D2DB-E677-44A5-B356-C08BFFCBDE71}">
      <dgm:prSet custT="1"/>
      <dgm:spPr/>
      <dgm:t>
        <a:bodyPr/>
        <a:lstStyle/>
        <a:p>
          <a:pPr>
            <a:defRPr cap="all"/>
          </a:pPr>
          <a:r>
            <a:rPr lang="en-US" sz="2100" cap="none" dirty="0">
              <a:latin typeface="Arial" panose="020B0604020202020204" pitchFamily="34" charset="0"/>
              <a:cs typeface="Arial" panose="020B0604020202020204" pitchFamily="34" charset="0"/>
            </a:rPr>
            <a:t>Dementia Friendly</a:t>
          </a:r>
        </a:p>
        <a:p>
          <a:pPr>
            <a:defRPr cap="all"/>
          </a:pPr>
          <a:r>
            <a:rPr lang="en-US" sz="1800" cap="none" dirty="0">
              <a:latin typeface="Arial" panose="020B0604020202020204" pitchFamily="34" charset="0"/>
              <a:cs typeface="Arial" panose="020B0604020202020204" pitchFamily="34" charset="0"/>
            </a:rPr>
            <a:t>Providing support for carers and family members. Ensuring our staff receive adequate training.</a:t>
          </a:r>
        </a:p>
        <a:p>
          <a:pPr>
            <a:defRPr cap="all"/>
          </a:pPr>
          <a:r>
            <a:rPr lang="en-GB" sz="1800" dirty="0">
              <a:hlinkClick xmlns:r="http://schemas.openxmlformats.org/officeDocument/2006/relationships" r:id="rId1"/>
            </a:rPr>
            <a:t>Dementia_NHS_long-term_plan_Alzheimer's_Society_Guide.pdf (alzheimers.org.uk)</a:t>
          </a:r>
          <a:endParaRPr lang="en-US" sz="1800" cap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E91489-309B-4991-8A58-DC70AA24AB22}" type="parTrans" cxnId="{673808E7-C60D-49A4-85C2-FA1791797558}">
      <dgm:prSet/>
      <dgm:spPr/>
      <dgm:t>
        <a:bodyPr/>
        <a:lstStyle/>
        <a:p>
          <a:endParaRPr lang="en-US"/>
        </a:p>
      </dgm:t>
    </dgm:pt>
    <dgm:pt modelId="{F9ED0C92-C3D6-4F01-9128-F063C1C51482}" type="sibTrans" cxnId="{673808E7-C60D-49A4-85C2-FA1791797558}">
      <dgm:prSet/>
      <dgm:spPr/>
      <dgm:t>
        <a:bodyPr/>
        <a:lstStyle/>
        <a:p>
          <a:endParaRPr lang="en-US"/>
        </a:p>
      </dgm:t>
    </dgm:pt>
    <dgm:pt modelId="{96F2C447-DCDE-4AD2-B44D-18FDCD4B7063}">
      <dgm:prSet custT="1"/>
      <dgm:spPr/>
      <dgm:t>
        <a:bodyPr/>
        <a:lstStyle/>
        <a:p>
          <a:pPr algn="ctr">
            <a:defRPr cap="all"/>
          </a:pPr>
          <a:r>
            <a:rPr lang="en-GB" sz="2100" cap="none" dirty="0">
              <a:latin typeface="Arial" panose="020B0604020202020204" pitchFamily="34" charset="0"/>
              <a:cs typeface="Arial" panose="020B0604020202020204" pitchFamily="34" charset="0"/>
            </a:rPr>
            <a:t>Veteran Friendly </a:t>
          </a:r>
          <a:endParaRPr lang="en-GB" sz="1800" cap="none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>
            <a:defRPr cap="all"/>
          </a:pPr>
          <a:r>
            <a:rPr lang="en-GB" sz="1800" cap="none" dirty="0">
              <a:latin typeface="Arial" panose="020B0604020202020204" pitchFamily="34" charset="0"/>
              <a:cs typeface="Arial" panose="020B0604020202020204" pitchFamily="34" charset="0"/>
            </a:rPr>
            <a:t>A national scheme to improve medical care and treatment, offer faster access to priority services and clearer referral pathways to specialist healthcare services for veterans. </a:t>
          </a:r>
        </a:p>
        <a:p>
          <a:pPr algn="ctr">
            <a:defRPr cap="all"/>
          </a:pPr>
          <a:r>
            <a:rPr lang="en-GB" sz="1800" dirty="0">
              <a:hlinkClick xmlns:r="http://schemas.openxmlformats.org/officeDocument/2006/relationships" r:id="rId2"/>
            </a:rPr>
            <a:t>Veteran Friendly GP Practices - Armed Forces Network</a:t>
          </a:r>
          <a:endParaRPr lang="en-GB" sz="1800" dirty="0"/>
        </a:p>
        <a:p>
          <a:pPr algn="ctr">
            <a:defRPr cap="all"/>
          </a:pPr>
          <a:r>
            <a:rPr lang="en-GB" sz="1800" dirty="0">
              <a:hlinkClick xmlns:r="http://schemas.openxmlformats.org/officeDocument/2006/relationships" r:id="rId3"/>
            </a:rPr>
            <a:t>Veterans' healthcare toolkit: Veteran friendly GP practice accreditation | RCGP Learning</a:t>
          </a:r>
          <a:endParaRPr lang="en-US" sz="1800" cap="non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5CD1C1-4C84-4FEA-9893-A7D557EAEC37}" type="sibTrans" cxnId="{03F3CD44-53DF-4BD9-809F-80499953543F}">
      <dgm:prSet/>
      <dgm:spPr/>
      <dgm:t>
        <a:bodyPr/>
        <a:lstStyle/>
        <a:p>
          <a:endParaRPr lang="en-US"/>
        </a:p>
      </dgm:t>
    </dgm:pt>
    <dgm:pt modelId="{F03CCB35-8818-4A37-9980-2BC0DB7E206E}" type="parTrans" cxnId="{03F3CD44-53DF-4BD9-809F-80499953543F}">
      <dgm:prSet/>
      <dgm:spPr/>
      <dgm:t>
        <a:bodyPr/>
        <a:lstStyle/>
        <a:p>
          <a:endParaRPr lang="en-US"/>
        </a:p>
      </dgm:t>
    </dgm:pt>
    <dgm:pt modelId="{909C879C-5434-4C7F-A12C-89BD5F4DE253}">
      <dgm:prSet custT="1"/>
      <dgm:spPr/>
      <dgm:t>
        <a:bodyPr/>
        <a:lstStyle/>
        <a:p>
          <a:pPr>
            <a:defRPr cap="all"/>
          </a:pPr>
          <a:r>
            <a:rPr lang="en-US" sz="2100" cap="none" dirty="0">
              <a:latin typeface="Arial" panose="020B0604020202020204" pitchFamily="34" charset="0"/>
              <a:cs typeface="Arial" panose="020B0604020202020204" pitchFamily="34" charset="0"/>
            </a:rPr>
            <a:t>Breastfeeding Friendly P</a:t>
          </a:r>
          <a:r>
            <a:rPr lang="en-US" sz="1800" cap="none" dirty="0">
              <a:latin typeface="Arial" panose="020B0604020202020204" pitchFamily="34" charset="0"/>
              <a:cs typeface="Arial" panose="020B0604020202020204" pitchFamily="34" charset="0"/>
            </a:rPr>
            <a:t>roviding education and support to new parents on correct techniques. Ensuring there is a space available for breast feeding – new posters displayed.</a:t>
          </a:r>
        </a:p>
        <a:p>
          <a:pPr>
            <a:defRPr cap="all"/>
          </a:pPr>
          <a:r>
            <a:rPr lang="en-GB" sz="1800" dirty="0">
              <a:hlinkClick xmlns:r="http://schemas.openxmlformats.org/officeDocument/2006/relationships" r:id="rId4"/>
            </a:rPr>
            <a:t>Breastfeeding - NHS (www.nhs.uk)</a:t>
          </a:r>
          <a:endParaRPr lang="en-US" sz="2100" cap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AD1F04-04A1-4DA5-884D-176E97A5259B}" type="sibTrans" cxnId="{3D008EB0-F426-459D-B326-FBAE3DA7E8E1}">
      <dgm:prSet/>
      <dgm:spPr/>
      <dgm:t>
        <a:bodyPr/>
        <a:lstStyle/>
        <a:p>
          <a:endParaRPr lang="en-US"/>
        </a:p>
      </dgm:t>
    </dgm:pt>
    <dgm:pt modelId="{CE914278-94F4-4069-8C24-4F138852AA53}" type="parTrans" cxnId="{3D008EB0-F426-459D-B326-FBAE3DA7E8E1}">
      <dgm:prSet/>
      <dgm:spPr/>
      <dgm:t>
        <a:bodyPr/>
        <a:lstStyle/>
        <a:p>
          <a:endParaRPr lang="en-US"/>
        </a:p>
      </dgm:t>
    </dgm:pt>
    <dgm:pt modelId="{5D87E2DB-89C7-4F1C-9327-B96E97A26880}" type="pres">
      <dgm:prSet presAssocID="{95D1A0C7-F7D0-4536-8C54-83732A8E64AF}" presName="diagram" presStyleCnt="0">
        <dgm:presLayoutVars>
          <dgm:dir/>
          <dgm:resizeHandles val="exact"/>
        </dgm:presLayoutVars>
      </dgm:prSet>
      <dgm:spPr/>
    </dgm:pt>
    <dgm:pt modelId="{DCAE6835-501D-407A-8229-DF1CE3B6653B}" type="pres">
      <dgm:prSet presAssocID="{96F2C447-DCDE-4AD2-B44D-18FDCD4B7063}" presName="node" presStyleLbl="node1" presStyleIdx="0" presStyleCnt="3" custScaleY="212438">
        <dgm:presLayoutVars>
          <dgm:bulletEnabled val="1"/>
        </dgm:presLayoutVars>
      </dgm:prSet>
      <dgm:spPr/>
    </dgm:pt>
    <dgm:pt modelId="{A7C318D5-BB22-4127-8899-E83BBB99CCF4}" type="pres">
      <dgm:prSet presAssocID="{F75CD1C1-4C84-4FEA-9893-A7D557EAEC37}" presName="sibTrans" presStyleCnt="0"/>
      <dgm:spPr/>
    </dgm:pt>
    <dgm:pt modelId="{EA996A6D-CFE5-4BC4-9B2C-D3AFDC424CC6}" type="pres">
      <dgm:prSet presAssocID="{909C879C-5434-4C7F-A12C-89BD5F4DE253}" presName="node" presStyleLbl="node1" presStyleIdx="1" presStyleCnt="3" custScaleY="142873">
        <dgm:presLayoutVars>
          <dgm:bulletEnabled val="1"/>
        </dgm:presLayoutVars>
      </dgm:prSet>
      <dgm:spPr/>
    </dgm:pt>
    <dgm:pt modelId="{8BF31614-4DA3-4440-B759-D5CFE25D8ACD}" type="pres">
      <dgm:prSet presAssocID="{EBAD1F04-04A1-4DA5-884D-176E97A5259B}" presName="sibTrans" presStyleCnt="0"/>
      <dgm:spPr/>
    </dgm:pt>
    <dgm:pt modelId="{202428AD-0379-4C2B-8847-0D5431317315}" type="pres">
      <dgm:prSet presAssocID="{2245D2DB-E677-44A5-B356-C08BFFCBDE71}" presName="node" presStyleLbl="node1" presStyleIdx="2" presStyleCnt="3" custScaleY="216303">
        <dgm:presLayoutVars>
          <dgm:bulletEnabled val="1"/>
        </dgm:presLayoutVars>
      </dgm:prSet>
      <dgm:spPr/>
    </dgm:pt>
  </dgm:ptLst>
  <dgm:cxnLst>
    <dgm:cxn modelId="{2411CD35-7F63-4993-B6BE-F017C52D4398}" type="presOf" srcId="{96F2C447-DCDE-4AD2-B44D-18FDCD4B7063}" destId="{DCAE6835-501D-407A-8229-DF1CE3B6653B}" srcOrd="0" destOrd="0" presId="urn:microsoft.com/office/officeart/2005/8/layout/default"/>
    <dgm:cxn modelId="{03F3CD44-53DF-4BD9-809F-80499953543F}" srcId="{95D1A0C7-F7D0-4536-8C54-83732A8E64AF}" destId="{96F2C447-DCDE-4AD2-B44D-18FDCD4B7063}" srcOrd="0" destOrd="0" parTransId="{F03CCB35-8818-4A37-9980-2BC0DB7E206E}" sibTransId="{F75CD1C1-4C84-4FEA-9893-A7D557EAEC37}"/>
    <dgm:cxn modelId="{4AA7D86B-BBFA-45B8-A91E-A779C7AF3B86}" type="presOf" srcId="{2245D2DB-E677-44A5-B356-C08BFFCBDE71}" destId="{202428AD-0379-4C2B-8847-0D5431317315}" srcOrd="0" destOrd="0" presId="urn:microsoft.com/office/officeart/2005/8/layout/default"/>
    <dgm:cxn modelId="{FA6E995A-6D7A-4310-BA78-A5C52A31914E}" type="presOf" srcId="{909C879C-5434-4C7F-A12C-89BD5F4DE253}" destId="{EA996A6D-CFE5-4BC4-9B2C-D3AFDC424CC6}" srcOrd="0" destOrd="0" presId="urn:microsoft.com/office/officeart/2005/8/layout/default"/>
    <dgm:cxn modelId="{EB642283-4D2E-49C9-8F9B-D87366C36A8D}" type="presOf" srcId="{95D1A0C7-F7D0-4536-8C54-83732A8E64AF}" destId="{5D87E2DB-89C7-4F1C-9327-B96E97A26880}" srcOrd="0" destOrd="0" presId="urn:microsoft.com/office/officeart/2005/8/layout/default"/>
    <dgm:cxn modelId="{3D008EB0-F426-459D-B326-FBAE3DA7E8E1}" srcId="{95D1A0C7-F7D0-4536-8C54-83732A8E64AF}" destId="{909C879C-5434-4C7F-A12C-89BD5F4DE253}" srcOrd="1" destOrd="0" parTransId="{CE914278-94F4-4069-8C24-4F138852AA53}" sibTransId="{EBAD1F04-04A1-4DA5-884D-176E97A5259B}"/>
    <dgm:cxn modelId="{673808E7-C60D-49A4-85C2-FA1791797558}" srcId="{95D1A0C7-F7D0-4536-8C54-83732A8E64AF}" destId="{2245D2DB-E677-44A5-B356-C08BFFCBDE71}" srcOrd="2" destOrd="0" parTransId="{E4E91489-309B-4991-8A58-DC70AA24AB22}" sibTransId="{F9ED0C92-C3D6-4F01-9128-F063C1C51482}"/>
    <dgm:cxn modelId="{BC2B5F99-B394-49A1-A2C3-69424BBF8C1A}" type="presParOf" srcId="{5D87E2DB-89C7-4F1C-9327-B96E97A26880}" destId="{DCAE6835-501D-407A-8229-DF1CE3B6653B}" srcOrd="0" destOrd="0" presId="urn:microsoft.com/office/officeart/2005/8/layout/default"/>
    <dgm:cxn modelId="{7E2DA650-DCBE-437D-8879-37C0C6C54BFD}" type="presParOf" srcId="{5D87E2DB-89C7-4F1C-9327-B96E97A26880}" destId="{A7C318D5-BB22-4127-8899-E83BBB99CCF4}" srcOrd="1" destOrd="0" presId="urn:microsoft.com/office/officeart/2005/8/layout/default"/>
    <dgm:cxn modelId="{DEEC8D1A-5A73-4B4D-B633-38D71C66244C}" type="presParOf" srcId="{5D87E2DB-89C7-4F1C-9327-B96E97A26880}" destId="{EA996A6D-CFE5-4BC4-9B2C-D3AFDC424CC6}" srcOrd="2" destOrd="0" presId="urn:microsoft.com/office/officeart/2005/8/layout/default"/>
    <dgm:cxn modelId="{2C57F677-7FE5-4289-AB25-5CB291171E31}" type="presParOf" srcId="{5D87E2DB-89C7-4F1C-9327-B96E97A26880}" destId="{8BF31614-4DA3-4440-B759-D5CFE25D8ACD}" srcOrd="3" destOrd="0" presId="urn:microsoft.com/office/officeart/2005/8/layout/default"/>
    <dgm:cxn modelId="{74E79FF9-EF8E-4F4B-9DE0-5B84D8CBA73C}" type="presParOf" srcId="{5D87E2DB-89C7-4F1C-9327-B96E97A26880}" destId="{202428AD-0379-4C2B-8847-0D543131731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D1A0C7-F7D0-4536-8C54-83732A8E64A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F2C447-DCDE-4AD2-B44D-18FDCD4B7063}">
      <dgm:prSet custT="1"/>
      <dgm:spPr/>
      <dgm:t>
        <a:bodyPr/>
        <a:lstStyle/>
        <a:p>
          <a:pPr algn="ctr">
            <a:defRPr cap="all"/>
          </a:pPr>
          <a:r>
            <a:rPr lang="en-US" sz="21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RCGP – Active Practice Charter</a:t>
          </a:r>
        </a:p>
        <a:p>
          <a:pPr algn="l">
            <a:defRPr cap="all"/>
          </a:pPr>
          <a:r>
            <a:rPr lang="en-US" sz="18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Improving activity levels for both staff and patients</a:t>
          </a:r>
        </a:p>
        <a:p>
          <a:pPr algn="l">
            <a:defRPr cap="all"/>
          </a:pPr>
          <a:r>
            <a:rPr lang="en-US" sz="18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Partnering with a local physical activity provider</a:t>
          </a:r>
        </a:p>
        <a:p>
          <a:pPr algn="l">
            <a:defRPr cap="all"/>
          </a:pPr>
          <a:r>
            <a:rPr lang="en-GB" sz="1800" dirty="0">
              <a:hlinkClick xmlns:r="http://schemas.openxmlformats.org/officeDocument/2006/relationships" r:id="rId1"/>
            </a:rPr>
            <a:t>Physical Activity Hub: Active Practice Charter | RCGP Learning</a:t>
          </a:r>
          <a:endParaRPr lang="en-US" sz="1800" cap="non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CCB35-8818-4A37-9980-2BC0DB7E206E}" type="parTrans" cxnId="{03F3CD44-53DF-4BD9-809F-80499953543F}">
      <dgm:prSet/>
      <dgm:spPr/>
      <dgm:t>
        <a:bodyPr/>
        <a:lstStyle/>
        <a:p>
          <a:endParaRPr lang="en-US"/>
        </a:p>
      </dgm:t>
    </dgm:pt>
    <dgm:pt modelId="{F75CD1C1-4C84-4FEA-9893-A7D557EAEC37}" type="sibTrans" cxnId="{03F3CD44-53DF-4BD9-809F-80499953543F}">
      <dgm:prSet/>
      <dgm:spPr/>
      <dgm:t>
        <a:bodyPr/>
        <a:lstStyle/>
        <a:p>
          <a:endParaRPr lang="en-US"/>
        </a:p>
      </dgm:t>
    </dgm:pt>
    <dgm:pt modelId="{909C879C-5434-4C7F-A12C-89BD5F4DE253}">
      <dgm:prSet custT="1"/>
      <dgm:spPr/>
      <dgm:t>
        <a:bodyPr/>
        <a:lstStyle/>
        <a:p>
          <a:pPr algn="ctr">
            <a:defRPr cap="all"/>
          </a:pPr>
          <a:r>
            <a:rPr lang="en-US" sz="2100" cap="none" dirty="0">
              <a:latin typeface="Arial" panose="020B0604020202020204" pitchFamily="34" charset="0"/>
              <a:cs typeface="Arial" panose="020B0604020202020204" pitchFamily="34" charset="0"/>
            </a:rPr>
            <a:t>NHS App Ambassador</a:t>
          </a:r>
        </a:p>
        <a:p>
          <a:pPr algn="ctr"/>
          <a:r>
            <a:rPr lang="en-US" sz="2100" cap="none" dirty="0">
              <a:latin typeface="Arial" panose="020B0604020202020204" pitchFamily="34" charset="0"/>
              <a:cs typeface="Arial" panose="020B0604020202020204" pitchFamily="34" charset="0"/>
            </a:rPr>
            <a:t>Ongoing promotion of the NHS App and improving accessibility</a:t>
          </a:r>
        </a:p>
        <a:p>
          <a:pPr algn="ctr"/>
          <a:r>
            <a:rPr lang="en-GB" sz="2100" dirty="0">
              <a:hlinkClick xmlns:r="http://schemas.openxmlformats.org/officeDocument/2006/relationships" r:id="rId2"/>
            </a:rPr>
            <a:t>Become an NHS App ambassador - NHS England Digital</a:t>
          </a:r>
          <a:endParaRPr lang="en-US" sz="1800" cap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914278-94F4-4069-8C24-4F138852AA53}" type="parTrans" cxnId="{3D008EB0-F426-459D-B326-FBAE3DA7E8E1}">
      <dgm:prSet/>
      <dgm:spPr/>
      <dgm:t>
        <a:bodyPr/>
        <a:lstStyle/>
        <a:p>
          <a:endParaRPr lang="en-US"/>
        </a:p>
      </dgm:t>
    </dgm:pt>
    <dgm:pt modelId="{EBAD1F04-04A1-4DA5-884D-176E97A5259B}" type="sibTrans" cxnId="{3D008EB0-F426-459D-B326-FBAE3DA7E8E1}">
      <dgm:prSet/>
      <dgm:spPr/>
      <dgm:t>
        <a:bodyPr/>
        <a:lstStyle/>
        <a:p>
          <a:endParaRPr lang="en-US"/>
        </a:p>
      </dgm:t>
    </dgm:pt>
    <dgm:pt modelId="{2245D2DB-E677-44A5-B356-C08BFFCBDE71}">
      <dgm:prSet custT="1"/>
      <dgm:spPr/>
      <dgm:t>
        <a:bodyPr/>
        <a:lstStyle/>
        <a:p>
          <a:pPr algn="ctr">
            <a:defRPr cap="all"/>
          </a:pPr>
          <a:r>
            <a:rPr lang="en-US" sz="2100" cap="none" dirty="0">
              <a:latin typeface="Arial" panose="020B0604020202020204" pitchFamily="34" charset="0"/>
              <a:cs typeface="Arial" panose="020B0604020202020204" pitchFamily="34" charset="0"/>
            </a:rPr>
            <a:t>Greener Practice</a:t>
          </a:r>
        </a:p>
        <a:p>
          <a:pPr algn="l">
            <a:defRPr cap="all"/>
          </a:pPr>
          <a:r>
            <a:rPr lang="en-US" sz="2100" cap="none" dirty="0">
              <a:latin typeface="Arial" panose="020B0604020202020204" pitchFamily="34" charset="0"/>
              <a:cs typeface="Arial" panose="020B0604020202020204" pitchFamily="34" charset="0"/>
            </a:rPr>
            <a:t>We have a green team wo meet every 2 months.</a:t>
          </a:r>
        </a:p>
        <a:p>
          <a:pPr algn="l">
            <a:defRPr cap="all"/>
          </a:pPr>
          <a:r>
            <a:rPr lang="en-US" sz="2100" cap="none" dirty="0">
              <a:latin typeface="Arial" panose="020B0604020202020204" pitchFamily="34" charset="0"/>
              <a:cs typeface="Arial" panose="020B0604020202020204" pitchFamily="34" charset="0"/>
            </a:rPr>
            <a:t>They look at sustainable products – inhalers, tea/coffee, paper</a:t>
          </a:r>
        </a:p>
        <a:p>
          <a:pPr algn="l">
            <a:defRPr cap="all"/>
          </a:pPr>
          <a:r>
            <a:rPr lang="en-GB" sz="2100" dirty="0">
              <a:hlinkClick xmlns:r="http://schemas.openxmlformats.org/officeDocument/2006/relationships" r:id="rId3"/>
            </a:rPr>
            <a:t>Greener Practice – Greener Practice – UK's primary care sustainability network</a:t>
          </a:r>
          <a:endParaRPr lang="en-US" sz="2100" cap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E91489-309B-4991-8A58-DC70AA24AB22}" type="parTrans" cxnId="{673808E7-C60D-49A4-85C2-FA1791797558}">
      <dgm:prSet/>
      <dgm:spPr/>
      <dgm:t>
        <a:bodyPr/>
        <a:lstStyle/>
        <a:p>
          <a:endParaRPr lang="en-US"/>
        </a:p>
      </dgm:t>
    </dgm:pt>
    <dgm:pt modelId="{F9ED0C92-C3D6-4F01-9128-F063C1C51482}" type="sibTrans" cxnId="{673808E7-C60D-49A4-85C2-FA1791797558}">
      <dgm:prSet/>
      <dgm:spPr/>
      <dgm:t>
        <a:bodyPr/>
        <a:lstStyle/>
        <a:p>
          <a:endParaRPr lang="en-US"/>
        </a:p>
      </dgm:t>
    </dgm:pt>
    <dgm:pt modelId="{5D87E2DB-89C7-4F1C-9327-B96E97A26880}" type="pres">
      <dgm:prSet presAssocID="{95D1A0C7-F7D0-4536-8C54-83732A8E64AF}" presName="diagram" presStyleCnt="0">
        <dgm:presLayoutVars>
          <dgm:dir/>
          <dgm:resizeHandles val="exact"/>
        </dgm:presLayoutVars>
      </dgm:prSet>
      <dgm:spPr/>
    </dgm:pt>
    <dgm:pt modelId="{DCAE6835-501D-407A-8229-DF1CE3B6653B}" type="pres">
      <dgm:prSet presAssocID="{96F2C447-DCDE-4AD2-B44D-18FDCD4B7063}" presName="node" presStyleLbl="node1" presStyleIdx="0" presStyleCnt="3" custScaleY="188119">
        <dgm:presLayoutVars>
          <dgm:bulletEnabled val="1"/>
        </dgm:presLayoutVars>
      </dgm:prSet>
      <dgm:spPr/>
    </dgm:pt>
    <dgm:pt modelId="{A7C318D5-BB22-4127-8899-E83BBB99CCF4}" type="pres">
      <dgm:prSet presAssocID="{F75CD1C1-4C84-4FEA-9893-A7D557EAEC37}" presName="sibTrans" presStyleCnt="0"/>
      <dgm:spPr/>
    </dgm:pt>
    <dgm:pt modelId="{EA996A6D-CFE5-4BC4-9B2C-D3AFDC424CC6}" type="pres">
      <dgm:prSet presAssocID="{909C879C-5434-4C7F-A12C-89BD5F4DE253}" presName="node" presStyleLbl="node1" presStyleIdx="1" presStyleCnt="3" custScaleY="126850">
        <dgm:presLayoutVars>
          <dgm:bulletEnabled val="1"/>
        </dgm:presLayoutVars>
      </dgm:prSet>
      <dgm:spPr/>
    </dgm:pt>
    <dgm:pt modelId="{8BF31614-4DA3-4440-B759-D5CFE25D8ACD}" type="pres">
      <dgm:prSet presAssocID="{EBAD1F04-04A1-4DA5-884D-176E97A5259B}" presName="sibTrans" presStyleCnt="0"/>
      <dgm:spPr/>
    </dgm:pt>
    <dgm:pt modelId="{202428AD-0379-4C2B-8847-0D5431317315}" type="pres">
      <dgm:prSet presAssocID="{2245D2DB-E677-44A5-B356-C08BFFCBDE71}" presName="node" presStyleLbl="node1" presStyleIdx="2" presStyleCnt="3" custScaleY="189150">
        <dgm:presLayoutVars>
          <dgm:bulletEnabled val="1"/>
        </dgm:presLayoutVars>
      </dgm:prSet>
      <dgm:spPr/>
    </dgm:pt>
  </dgm:ptLst>
  <dgm:cxnLst>
    <dgm:cxn modelId="{2411CD35-7F63-4993-B6BE-F017C52D4398}" type="presOf" srcId="{96F2C447-DCDE-4AD2-B44D-18FDCD4B7063}" destId="{DCAE6835-501D-407A-8229-DF1CE3B6653B}" srcOrd="0" destOrd="0" presId="urn:microsoft.com/office/officeart/2005/8/layout/default"/>
    <dgm:cxn modelId="{03F3CD44-53DF-4BD9-809F-80499953543F}" srcId="{95D1A0C7-F7D0-4536-8C54-83732A8E64AF}" destId="{96F2C447-DCDE-4AD2-B44D-18FDCD4B7063}" srcOrd="0" destOrd="0" parTransId="{F03CCB35-8818-4A37-9980-2BC0DB7E206E}" sibTransId="{F75CD1C1-4C84-4FEA-9893-A7D557EAEC37}"/>
    <dgm:cxn modelId="{4AA7D86B-BBFA-45B8-A91E-A779C7AF3B86}" type="presOf" srcId="{2245D2DB-E677-44A5-B356-C08BFFCBDE71}" destId="{202428AD-0379-4C2B-8847-0D5431317315}" srcOrd="0" destOrd="0" presId="urn:microsoft.com/office/officeart/2005/8/layout/default"/>
    <dgm:cxn modelId="{FA6E995A-6D7A-4310-BA78-A5C52A31914E}" type="presOf" srcId="{909C879C-5434-4C7F-A12C-89BD5F4DE253}" destId="{EA996A6D-CFE5-4BC4-9B2C-D3AFDC424CC6}" srcOrd="0" destOrd="0" presId="urn:microsoft.com/office/officeart/2005/8/layout/default"/>
    <dgm:cxn modelId="{EB642283-4D2E-49C9-8F9B-D87366C36A8D}" type="presOf" srcId="{95D1A0C7-F7D0-4536-8C54-83732A8E64AF}" destId="{5D87E2DB-89C7-4F1C-9327-B96E97A26880}" srcOrd="0" destOrd="0" presId="urn:microsoft.com/office/officeart/2005/8/layout/default"/>
    <dgm:cxn modelId="{3D008EB0-F426-459D-B326-FBAE3DA7E8E1}" srcId="{95D1A0C7-F7D0-4536-8C54-83732A8E64AF}" destId="{909C879C-5434-4C7F-A12C-89BD5F4DE253}" srcOrd="1" destOrd="0" parTransId="{CE914278-94F4-4069-8C24-4F138852AA53}" sibTransId="{EBAD1F04-04A1-4DA5-884D-176E97A5259B}"/>
    <dgm:cxn modelId="{673808E7-C60D-49A4-85C2-FA1791797558}" srcId="{95D1A0C7-F7D0-4536-8C54-83732A8E64AF}" destId="{2245D2DB-E677-44A5-B356-C08BFFCBDE71}" srcOrd="2" destOrd="0" parTransId="{E4E91489-309B-4991-8A58-DC70AA24AB22}" sibTransId="{F9ED0C92-C3D6-4F01-9128-F063C1C51482}"/>
    <dgm:cxn modelId="{BC2B5F99-B394-49A1-A2C3-69424BBF8C1A}" type="presParOf" srcId="{5D87E2DB-89C7-4F1C-9327-B96E97A26880}" destId="{DCAE6835-501D-407A-8229-DF1CE3B6653B}" srcOrd="0" destOrd="0" presId="urn:microsoft.com/office/officeart/2005/8/layout/default"/>
    <dgm:cxn modelId="{7E2DA650-DCBE-437D-8879-37C0C6C54BFD}" type="presParOf" srcId="{5D87E2DB-89C7-4F1C-9327-B96E97A26880}" destId="{A7C318D5-BB22-4127-8899-E83BBB99CCF4}" srcOrd="1" destOrd="0" presId="urn:microsoft.com/office/officeart/2005/8/layout/default"/>
    <dgm:cxn modelId="{DEEC8D1A-5A73-4B4D-B633-38D71C66244C}" type="presParOf" srcId="{5D87E2DB-89C7-4F1C-9327-B96E97A26880}" destId="{EA996A6D-CFE5-4BC4-9B2C-D3AFDC424CC6}" srcOrd="2" destOrd="0" presId="urn:microsoft.com/office/officeart/2005/8/layout/default"/>
    <dgm:cxn modelId="{2C57F677-7FE5-4289-AB25-5CB291171E31}" type="presParOf" srcId="{5D87E2DB-89C7-4F1C-9327-B96E97A26880}" destId="{8BF31614-4DA3-4440-B759-D5CFE25D8ACD}" srcOrd="3" destOrd="0" presId="urn:microsoft.com/office/officeart/2005/8/layout/default"/>
    <dgm:cxn modelId="{74E79FF9-EF8E-4F4B-9DE0-5B84D8CBA73C}" type="presParOf" srcId="{5D87E2DB-89C7-4F1C-9327-B96E97A26880}" destId="{202428AD-0379-4C2B-8847-0D543131731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D1A0C7-F7D0-4536-8C54-83732A8E64A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45D2DB-E677-44A5-B356-C08BFFCBDE71}">
      <dgm:prSet custT="1"/>
      <dgm:spPr/>
      <dgm:t>
        <a:bodyPr/>
        <a:lstStyle/>
        <a:p>
          <a:pPr algn="ctr">
            <a:defRPr cap="all"/>
          </a:pPr>
          <a:r>
            <a:rPr lang="en-US" sz="2000" cap="none" dirty="0">
              <a:latin typeface="Arial" panose="020B0604020202020204" pitchFamily="34" charset="0"/>
              <a:cs typeface="Arial" panose="020B0604020202020204" pitchFamily="34" charset="0"/>
            </a:rPr>
            <a:t>March 2024 Telephone Calls/Online Consults</a:t>
          </a:r>
        </a:p>
        <a:p>
          <a:pPr algn="l">
            <a:defRPr cap="all"/>
          </a:pPr>
          <a:r>
            <a:rPr lang="en-US" sz="1900" cap="none" dirty="0">
              <a:latin typeface="Arial" panose="020B0604020202020204" pitchFamily="34" charset="0"/>
              <a:cs typeface="Arial" panose="020B0604020202020204" pitchFamily="34" charset="0"/>
            </a:rPr>
            <a:t>9,694 inbound telephone calls were answered with patients waiting an average of 2m 59s</a:t>
          </a:r>
        </a:p>
        <a:p>
          <a:pPr algn="l">
            <a:defRPr cap="all"/>
          </a:pPr>
          <a:r>
            <a:rPr lang="en-US" sz="1900" cap="none" dirty="0">
              <a:latin typeface="Arial" panose="020B0604020202020204" pitchFamily="34" charset="0"/>
              <a:cs typeface="Arial" panose="020B0604020202020204" pitchFamily="34" charset="0"/>
            </a:rPr>
            <a:t>16,084 calls were made</a:t>
          </a:r>
        </a:p>
        <a:p>
          <a:pPr algn="l">
            <a:defRPr cap="all"/>
          </a:pPr>
          <a:r>
            <a:rPr lang="en-US" sz="1900" cap="none" dirty="0">
              <a:latin typeface="Arial" panose="020B0604020202020204" pitchFamily="34" charset="0"/>
              <a:cs typeface="Arial" panose="020B0604020202020204" pitchFamily="34" charset="0"/>
            </a:rPr>
            <a:t>2392 Online Consults were received</a:t>
          </a:r>
        </a:p>
      </dgm:t>
    </dgm:pt>
    <dgm:pt modelId="{E4E91489-309B-4991-8A58-DC70AA24AB22}" type="parTrans" cxnId="{673808E7-C60D-49A4-85C2-FA1791797558}">
      <dgm:prSet/>
      <dgm:spPr/>
      <dgm:t>
        <a:bodyPr/>
        <a:lstStyle/>
        <a:p>
          <a:endParaRPr lang="en-US"/>
        </a:p>
      </dgm:t>
    </dgm:pt>
    <dgm:pt modelId="{F9ED0C92-C3D6-4F01-9128-F063C1C51482}" type="sibTrans" cxnId="{673808E7-C60D-49A4-85C2-FA1791797558}">
      <dgm:prSet/>
      <dgm:spPr/>
      <dgm:t>
        <a:bodyPr/>
        <a:lstStyle/>
        <a:p>
          <a:endParaRPr lang="en-US"/>
        </a:p>
      </dgm:t>
    </dgm:pt>
    <dgm:pt modelId="{96F2C447-DCDE-4AD2-B44D-18FDCD4B7063}">
      <dgm:prSet custT="1"/>
      <dgm:spPr/>
      <dgm:t>
        <a:bodyPr/>
        <a:lstStyle/>
        <a:p>
          <a:pPr algn="ctr">
            <a:defRPr cap="all"/>
          </a:pPr>
          <a:r>
            <a:rPr lang="en-US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 of 15</a:t>
          </a:r>
          <a:r>
            <a:rPr lang="en-US" sz="2000" cap="none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en-US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April, STMG has</a:t>
          </a:r>
        </a:p>
        <a:p>
          <a:pPr algn="l">
            <a:defRPr cap="all"/>
          </a:pPr>
          <a:r>
            <a:rPr lang="en-US" sz="19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42,682 registered patients. We have 88 clinicians (GPs, ANPs, PNs, Paramedics, Social Prescribers, OT, Health &amp; Wellbeing Coach, Physios, HCAs, Phlebotomists, GP Registrar and Pharmacists/Pharmacy Technicians) and 58 non-clinicians.</a:t>
          </a:r>
        </a:p>
      </dgm:t>
    </dgm:pt>
    <dgm:pt modelId="{F75CD1C1-4C84-4FEA-9893-A7D557EAEC37}" type="sibTrans" cxnId="{03F3CD44-53DF-4BD9-809F-80499953543F}">
      <dgm:prSet/>
      <dgm:spPr/>
      <dgm:t>
        <a:bodyPr/>
        <a:lstStyle/>
        <a:p>
          <a:endParaRPr lang="en-US"/>
        </a:p>
      </dgm:t>
    </dgm:pt>
    <dgm:pt modelId="{F03CCB35-8818-4A37-9980-2BC0DB7E206E}" type="parTrans" cxnId="{03F3CD44-53DF-4BD9-809F-80499953543F}">
      <dgm:prSet/>
      <dgm:spPr/>
      <dgm:t>
        <a:bodyPr/>
        <a:lstStyle/>
        <a:p>
          <a:endParaRPr lang="en-US"/>
        </a:p>
      </dgm:t>
    </dgm:pt>
    <dgm:pt modelId="{909C879C-5434-4C7F-A12C-89BD5F4DE253}">
      <dgm:prSet custT="1"/>
      <dgm:spPr/>
      <dgm:t>
        <a:bodyPr/>
        <a:lstStyle/>
        <a:p>
          <a:pPr algn="ctr">
            <a:defRPr cap="all"/>
          </a:pPr>
          <a:r>
            <a:rPr lang="en-US" sz="2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March 2024 Appointments</a:t>
          </a:r>
        </a:p>
        <a:p>
          <a:pPr algn="l">
            <a:defRPr cap="all"/>
          </a:pPr>
          <a:r>
            <a:rPr lang="en-US" sz="19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15,667 Appointments were offered – including triage</a:t>
          </a:r>
        </a:p>
        <a:p>
          <a:pPr algn="l">
            <a:defRPr cap="all"/>
          </a:pPr>
          <a:r>
            <a:rPr lang="en-US" sz="19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426 Appointments were </a:t>
          </a:r>
          <a:r>
            <a:rPr lang="en-US" sz="1900" cap="none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DNA’d</a:t>
          </a:r>
          <a:endParaRPr lang="en-US" sz="1900" cap="non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defRPr cap="all"/>
          </a:pPr>
          <a:r>
            <a:rPr lang="en-US" sz="1900" cap="none" dirty="0">
              <a:latin typeface="Arial" panose="020B0604020202020204" pitchFamily="34" charset="0"/>
              <a:cs typeface="Arial" panose="020B0604020202020204" pitchFamily="34" charset="0"/>
            </a:rPr>
            <a:t>3% patients waited over 1 month for an appointment; the current national average is 5%.</a:t>
          </a:r>
        </a:p>
      </dgm:t>
    </dgm:pt>
    <dgm:pt modelId="{EBAD1F04-04A1-4DA5-884D-176E97A5259B}" type="sibTrans" cxnId="{3D008EB0-F426-459D-B326-FBAE3DA7E8E1}">
      <dgm:prSet/>
      <dgm:spPr/>
      <dgm:t>
        <a:bodyPr/>
        <a:lstStyle/>
        <a:p>
          <a:endParaRPr lang="en-US"/>
        </a:p>
      </dgm:t>
    </dgm:pt>
    <dgm:pt modelId="{CE914278-94F4-4069-8C24-4F138852AA53}" type="parTrans" cxnId="{3D008EB0-F426-459D-B326-FBAE3DA7E8E1}">
      <dgm:prSet/>
      <dgm:spPr/>
      <dgm:t>
        <a:bodyPr/>
        <a:lstStyle/>
        <a:p>
          <a:endParaRPr lang="en-US"/>
        </a:p>
      </dgm:t>
    </dgm:pt>
    <dgm:pt modelId="{5D87E2DB-89C7-4F1C-9327-B96E97A26880}" type="pres">
      <dgm:prSet presAssocID="{95D1A0C7-F7D0-4536-8C54-83732A8E64AF}" presName="diagram" presStyleCnt="0">
        <dgm:presLayoutVars>
          <dgm:dir/>
          <dgm:resizeHandles val="exact"/>
        </dgm:presLayoutVars>
      </dgm:prSet>
      <dgm:spPr/>
    </dgm:pt>
    <dgm:pt modelId="{DCAE6835-501D-407A-8229-DF1CE3B6653B}" type="pres">
      <dgm:prSet presAssocID="{96F2C447-DCDE-4AD2-B44D-18FDCD4B7063}" presName="node" presStyleLbl="node1" presStyleIdx="0" presStyleCnt="3" custScaleY="191501">
        <dgm:presLayoutVars>
          <dgm:bulletEnabled val="1"/>
        </dgm:presLayoutVars>
      </dgm:prSet>
      <dgm:spPr/>
    </dgm:pt>
    <dgm:pt modelId="{A7C318D5-BB22-4127-8899-E83BBB99CCF4}" type="pres">
      <dgm:prSet presAssocID="{F75CD1C1-4C84-4FEA-9893-A7D557EAEC37}" presName="sibTrans" presStyleCnt="0"/>
      <dgm:spPr/>
    </dgm:pt>
    <dgm:pt modelId="{EA996A6D-CFE5-4BC4-9B2C-D3AFDC424CC6}" type="pres">
      <dgm:prSet presAssocID="{909C879C-5434-4C7F-A12C-89BD5F4DE253}" presName="node" presStyleLbl="node1" presStyleIdx="1" presStyleCnt="3" custScaleY="170650">
        <dgm:presLayoutVars>
          <dgm:bulletEnabled val="1"/>
        </dgm:presLayoutVars>
      </dgm:prSet>
      <dgm:spPr/>
    </dgm:pt>
    <dgm:pt modelId="{8BF31614-4DA3-4440-B759-D5CFE25D8ACD}" type="pres">
      <dgm:prSet presAssocID="{EBAD1F04-04A1-4DA5-884D-176E97A5259B}" presName="sibTrans" presStyleCnt="0"/>
      <dgm:spPr/>
    </dgm:pt>
    <dgm:pt modelId="{202428AD-0379-4C2B-8847-0D5431317315}" type="pres">
      <dgm:prSet presAssocID="{2245D2DB-E677-44A5-B356-C08BFFCBDE71}" presName="node" presStyleLbl="node1" presStyleIdx="2" presStyleCnt="3" custScaleY="190541">
        <dgm:presLayoutVars>
          <dgm:bulletEnabled val="1"/>
        </dgm:presLayoutVars>
      </dgm:prSet>
      <dgm:spPr/>
    </dgm:pt>
  </dgm:ptLst>
  <dgm:cxnLst>
    <dgm:cxn modelId="{2411CD35-7F63-4993-B6BE-F017C52D4398}" type="presOf" srcId="{96F2C447-DCDE-4AD2-B44D-18FDCD4B7063}" destId="{DCAE6835-501D-407A-8229-DF1CE3B6653B}" srcOrd="0" destOrd="0" presId="urn:microsoft.com/office/officeart/2005/8/layout/default"/>
    <dgm:cxn modelId="{03F3CD44-53DF-4BD9-809F-80499953543F}" srcId="{95D1A0C7-F7D0-4536-8C54-83732A8E64AF}" destId="{96F2C447-DCDE-4AD2-B44D-18FDCD4B7063}" srcOrd="0" destOrd="0" parTransId="{F03CCB35-8818-4A37-9980-2BC0DB7E206E}" sibTransId="{F75CD1C1-4C84-4FEA-9893-A7D557EAEC37}"/>
    <dgm:cxn modelId="{4AA7D86B-BBFA-45B8-A91E-A779C7AF3B86}" type="presOf" srcId="{2245D2DB-E677-44A5-B356-C08BFFCBDE71}" destId="{202428AD-0379-4C2B-8847-0D5431317315}" srcOrd="0" destOrd="0" presId="urn:microsoft.com/office/officeart/2005/8/layout/default"/>
    <dgm:cxn modelId="{FA6E995A-6D7A-4310-BA78-A5C52A31914E}" type="presOf" srcId="{909C879C-5434-4C7F-A12C-89BD5F4DE253}" destId="{EA996A6D-CFE5-4BC4-9B2C-D3AFDC424CC6}" srcOrd="0" destOrd="0" presId="urn:microsoft.com/office/officeart/2005/8/layout/default"/>
    <dgm:cxn modelId="{EB642283-4D2E-49C9-8F9B-D87366C36A8D}" type="presOf" srcId="{95D1A0C7-F7D0-4536-8C54-83732A8E64AF}" destId="{5D87E2DB-89C7-4F1C-9327-B96E97A26880}" srcOrd="0" destOrd="0" presId="urn:microsoft.com/office/officeart/2005/8/layout/default"/>
    <dgm:cxn modelId="{3D008EB0-F426-459D-B326-FBAE3DA7E8E1}" srcId="{95D1A0C7-F7D0-4536-8C54-83732A8E64AF}" destId="{909C879C-5434-4C7F-A12C-89BD5F4DE253}" srcOrd="1" destOrd="0" parTransId="{CE914278-94F4-4069-8C24-4F138852AA53}" sibTransId="{EBAD1F04-04A1-4DA5-884D-176E97A5259B}"/>
    <dgm:cxn modelId="{673808E7-C60D-49A4-85C2-FA1791797558}" srcId="{95D1A0C7-F7D0-4536-8C54-83732A8E64AF}" destId="{2245D2DB-E677-44A5-B356-C08BFFCBDE71}" srcOrd="2" destOrd="0" parTransId="{E4E91489-309B-4991-8A58-DC70AA24AB22}" sibTransId="{F9ED0C92-C3D6-4F01-9128-F063C1C51482}"/>
    <dgm:cxn modelId="{BC2B5F99-B394-49A1-A2C3-69424BBF8C1A}" type="presParOf" srcId="{5D87E2DB-89C7-4F1C-9327-B96E97A26880}" destId="{DCAE6835-501D-407A-8229-DF1CE3B6653B}" srcOrd="0" destOrd="0" presId="urn:microsoft.com/office/officeart/2005/8/layout/default"/>
    <dgm:cxn modelId="{7E2DA650-DCBE-437D-8879-37C0C6C54BFD}" type="presParOf" srcId="{5D87E2DB-89C7-4F1C-9327-B96E97A26880}" destId="{A7C318D5-BB22-4127-8899-E83BBB99CCF4}" srcOrd="1" destOrd="0" presId="urn:microsoft.com/office/officeart/2005/8/layout/default"/>
    <dgm:cxn modelId="{DEEC8D1A-5A73-4B4D-B633-38D71C66244C}" type="presParOf" srcId="{5D87E2DB-89C7-4F1C-9327-B96E97A26880}" destId="{EA996A6D-CFE5-4BC4-9B2C-D3AFDC424CC6}" srcOrd="2" destOrd="0" presId="urn:microsoft.com/office/officeart/2005/8/layout/default"/>
    <dgm:cxn modelId="{2C57F677-7FE5-4289-AB25-5CB291171E31}" type="presParOf" srcId="{5D87E2DB-89C7-4F1C-9327-B96E97A26880}" destId="{8BF31614-4DA3-4440-B759-D5CFE25D8ACD}" srcOrd="3" destOrd="0" presId="urn:microsoft.com/office/officeart/2005/8/layout/default"/>
    <dgm:cxn modelId="{74E79FF9-EF8E-4F4B-9DE0-5B84D8CBA73C}" type="presParOf" srcId="{5D87E2DB-89C7-4F1C-9327-B96E97A26880}" destId="{202428AD-0379-4C2B-8847-0D543131731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24937-6462-47E9-A68B-D369BC864779}">
      <dsp:nvSpPr>
        <dsp:cNvPr id="0" name=""/>
        <dsp:cNvSpPr/>
      </dsp:nvSpPr>
      <dsp:spPr>
        <a:xfrm>
          <a:off x="0" y="666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FC6D1-DECE-4E43-9DA1-936EF74AFCB1}">
      <dsp:nvSpPr>
        <dsp:cNvPr id="0" name=""/>
        <dsp:cNvSpPr/>
      </dsp:nvSpPr>
      <dsp:spPr>
        <a:xfrm>
          <a:off x="0" y="666"/>
          <a:ext cx="6900512" cy="77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>
              <a:latin typeface="Arial" panose="020B0604020202020204" pitchFamily="34" charset="0"/>
              <a:cs typeface="Arial" panose="020B0604020202020204" pitchFamily="34" charset="0"/>
            </a:rPr>
            <a:t>Introduction &amp; Review of last minutes</a:t>
          </a:r>
          <a:endParaRPr lang="en-US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666"/>
        <a:ext cx="6900512" cy="779410"/>
      </dsp:txXfrm>
    </dsp:sp>
    <dsp:sp modelId="{ACE3D239-C15B-43BF-8D7E-EC5294DF3199}">
      <dsp:nvSpPr>
        <dsp:cNvPr id="0" name=""/>
        <dsp:cNvSpPr/>
      </dsp:nvSpPr>
      <dsp:spPr>
        <a:xfrm>
          <a:off x="0" y="780076"/>
          <a:ext cx="6900512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66000-8F97-4989-8236-2FC7C6440BF4}">
      <dsp:nvSpPr>
        <dsp:cNvPr id="0" name=""/>
        <dsp:cNvSpPr/>
      </dsp:nvSpPr>
      <dsp:spPr>
        <a:xfrm>
          <a:off x="0" y="780076"/>
          <a:ext cx="6900512" cy="77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>
              <a:latin typeface="Arial" panose="020B0604020202020204" pitchFamily="34" charset="0"/>
              <a:cs typeface="Arial" panose="020B0604020202020204" pitchFamily="34" charset="0"/>
            </a:rPr>
            <a:t>COVID Boosters</a:t>
          </a:r>
          <a:endParaRPr lang="en-US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80076"/>
        <a:ext cx="6900512" cy="779410"/>
      </dsp:txXfrm>
    </dsp:sp>
    <dsp:sp modelId="{FB352847-CE6A-49AD-BC75-4722D11821AB}">
      <dsp:nvSpPr>
        <dsp:cNvPr id="0" name=""/>
        <dsp:cNvSpPr/>
      </dsp:nvSpPr>
      <dsp:spPr>
        <a:xfrm>
          <a:off x="0" y="1559487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0807D-278E-4E1E-A374-DFE564D3EA8C}">
      <dsp:nvSpPr>
        <dsp:cNvPr id="0" name=""/>
        <dsp:cNvSpPr/>
      </dsp:nvSpPr>
      <dsp:spPr>
        <a:xfrm>
          <a:off x="0" y="1559487"/>
          <a:ext cx="6900512" cy="77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 panose="020B0604020202020204" pitchFamily="34" charset="0"/>
              <a:cs typeface="Arial" panose="020B0604020202020204" pitchFamily="34" charset="0"/>
            </a:rPr>
            <a:t>Accreditations</a:t>
          </a:r>
        </a:p>
      </dsp:txBody>
      <dsp:txXfrm>
        <a:off x="0" y="1559487"/>
        <a:ext cx="6900512" cy="779410"/>
      </dsp:txXfrm>
    </dsp:sp>
    <dsp:sp modelId="{F845D375-F2CA-43A8-BC4A-C3AFFA1257B2}">
      <dsp:nvSpPr>
        <dsp:cNvPr id="0" name=""/>
        <dsp:cNvSpPr/>
      </dsp:nvSpPr>
      <dsp:spPr>
        <a:xfrm>
          <a:off x="0" y="2338898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B4013-4378-4F93-80A1-7179EADAD665}">
      <dsp:nvSpPr>
        <dsp:cNvPr id="0" name=""/>
        <dsp:cNvSpPr/>
      </dsp:nvSpPr>
      <dsp:spPr>
        <a:xfrm>
          <a:off x="0" y="2338898"/>
          <a:ext cx="6900512" cy="77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latin typeface="Arial" panose="020B0604020202020204" pitchFamily="34" charset="0"/>
              <a:cs typeface="Arial" panose="020B0604020202020204" pitchFamily="34" charset="0"/>
            </a:rPr>
            <a:t>Appointment Data</a:t>
          </a:r>
        </a:p>
      </dsp:txBody>
      <dsp:txXfrm>
        <a:off x="0" y="2338898"/>
        <a:ext cx="6900512" cy="779410"/>
      </dsp:txXfrm>
    </dsp:sp>
    <dsp:sp modelId="{B2670F73-DD3D-4D62-A50D-AD0315B4E52F}">
      <dsp:nvSpPr>
        <dsp:cNvPr id="0" name=""/>
        <dsp:cNvSpPr/>
      </dsp:nvSpPr>
      <dsp:spPr>
        <a:xfrm>
          <a:off x="0" y="3118309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0A663-651B-4251-A1CF-0E28EB735628}">
      <dsp:nvSpPr>
        <dsp:cNvPr id="0" name=""/>
        <dsp:cNvSpPr/>
      </dsp:nvSpPr>
      <dsp:spPr>
        <a:xfrm>
          <a:off x="0" y="3118309"/>
          <a:ext cx="6900512" cy="77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118309"/>
        <a:ext cx="6900512" cy="779410"/>
      </dsp:txXfrm>
    </dsp:sp>
    <dsp:sp modelId="{47FEF49C-B9B0-44C8-976A-650EB70556FE}">
      <dsp:nvSpPr>
        <dsp:cNvPr id="0" name=""/>
        <dsp:cNvSpPr/>
      </dsp:nvSpPr>
      <dsp:spPr>
        <a:xfrm>
          <a:off x="0" y="3897720"/>
          <a:ext cx="6900512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FC293-773E-409D-A97F-8D06CA98583C}">
      <dsp:nvSpPr>
        <dsp:cNvPr id="0" name=""/>
        <dsp:cNvSpPr/>
      </dsp:nvSpPr>
      <dsp:spPr>
        <a:xfrm>
          <a:off x="0" y="3897720"/>
          <a:ext cx="6900512" cy="77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>
              <a:latin typeface="Arial" panose="020B0604020202020204" pitchFamily="34" charset="0"/>
              <a:cs typeface="Arial" panose="020B0604020202020204" pitchFamily="34" charset="0"/>
            </a:rPr>
            <a:t>Group Discussion</a:t>
          </a:r>
          <a:endParaRPr lang="en-US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897720"/>
        <a:ext cx="6900512" cy="779410"/>
      </dsp:txXfrm>
    </dsp:sp>
    <dsp:sp modelId="{9062FC57-015C-445A-B6B8-8B86EE2F2274}">
      <dsp:nvSpPr>
        <dsp:cNvPr id="0" name=""/>
        <dsp:cNvSpPr/>
      </dsp:nvSpPr>
      <dsp:spPr>
        <a:xfrm>
          <a:off x="0" y="4677131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EDCF1-2C17-4DC1-8631-FB0ABBA8CB6C}">
      <dsp:nvSpPr>
        <dsp:cNvPr id="0" name=""/>
        <dsp:cNvSpPr/>
      </dsp:nvSpPr>
      <dsp:spPr>
        <a:xfrm>
          <a:off x="0" y="4677131"/>
          <a:ext cx="6900512" cy="779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>
              <a:latin typeface="Arial" panose="020B0604020202020204" pitchFamily="34" charset="0"/>
              <a:cs typeface="Arial" panose="020B0604020202020204" pitchFamily="34" charset="0"/>
            </a:rPr>
            <a:t>AOB</a:t>
          </a:r>
          <a:endParaRPr lang="en-US" sz="3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677131"/>
        <a:ext cx="6900512" cy="779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E6835-501D-407A-8229-DF1CE3B6653B}">
      <dsp:nvSpPr>
        <dsp:cNvPr id="0" name=""/>
        <dsp:cNvSpPr/>
      </dsp:nvSpPr>
      <dsp:spPr>
        <a:xfrm>
          <a:off x="8215" y="41372"/>
          <a:ext cx="3280990" cy="41820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100" kern="1200" cap="none" dirty="0">
              <a:latin typeface="Arial" panose="020B0604020202020204" pitchFamily="34" charset="0"/>
              <a:cs typeface="Arial" panose="020B0604020202020204" pitchFamily="34" charset="0"/>
            </a:rPr>
            <a:t>Veteran Friendly </a:t>
          </a:r>
          <a:endParaRPr lang="en-GB" sz="1800" kern="1200" cap="none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cap="none" dirty="0">
              <a:latin typeface="Arial" panose="020B0604020202020204" pitchFamily="34" charset="0"/>
              <a:cs typeface="Arial" panose="020B0604020202020204" pitchFamily="34" charset="0"/>
            </a:rPr>
            <a:t>A national scheme to improve medical care and treatment, offer faster access to priority services and clearer referral pathways to specialist healthcare services for veterans.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>
              <a:hlinkClick xmlns:r="http://schemas.openxmlformats.org/officeDocument/2006/relationships" r:id="rId1"/>
            </a:rPr>
            <a:t>Veteran Friendly GP Practices - Armed Forces Network</a:t>
          </a:r>
          <a:endParaRPr lang="en-GB" sz="18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>
              <a:hlinkClick xmlns:r="http://schemas.openxmlformats.org/officeDocument/2006/relationships" r:id="rId2"/>
            </a:rPr>
            <a:t>Veterans' healthcare toolkit: Veteran friendly GP practice accreditation | RCGP Learning</a:t>
          </a:r>
          <a:endParaRPr lang="en-US" sz="1800" kern="1200" cap="non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15" y="41372"/>
        <a:ext cx="3280990" cy="4182042"/>
      </dsp:txXfrm>
    </dsp:sp>
    <dsp:sp modelId="{EA996A6D-CFE5-4BC4-9B2C-D3AFDC424CC6}">
      <dsp:nvSpPr>
        <dsp:cNvPr id="0" name=""/>
        <dsp:cNvSpPr/>
      </dsp:nvSpPr>
      <dsp:spPr>
        <a:xfrm>
          <a:off x="3617304" y="726099"/>
          <a:ext cx="3280990" cy="281258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cap="none" dirty="0">
              <a:latin typeface="Arial" panose="020B0604020202020204" pitchFamily="34" charset="0"/>
              <a:cs typeface="Arial" panose="020B0604020202020204" pitchFamily="34" charset="0"/>
            </a:rPr>
            <a:t>Breastfeeding Friendly P</a:t>
          </a:r>
          <a:r>
            <a:rPr lang="en-US" sz="1800" kern="1200" cap="none" dirty="0">
              <a:latin typeface="Arial" panose="020B0604020202020204" pitchFamily="34" charset="0"/>
              <a:cs typeface="Arial" panose="020B0604020202020204" pitchFamily="34" charset="0"/>
            </a:rPr>
            <a:t>roviding education and support to new parents on correct techniques. Ensuring there is a space available for breast feeding – new posters displayed.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>
              <a:hlinkClick xmlns:r="http://schemas.openxmlformats.org/officeDocument/2006/relationships" r:id="rId3"/>
            </a:rPr>
            <a:t>Breastfeeding - NHS (www.nhs.uk)</a:t>
          </a:r>
          <a:endParaRPr lang="en-US" sz="2100" kern="1200" cap="none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7304" y="726099"/>
        <a:ext cx="3280990" cy="2812589"/>
      </dsp:txXfrm>
    </dsp:sp>
    <dsp:sp modelId="{202428AD-0379-4C2B-8847-0D5431317315}">
      <dsp:nvSpPr>
        <dsp:cNvPr id="0" name=""/>
        <dsp:cNvSpPr/>
      </dsp:nvSpPr>
      <dsp:spPr>
        <a:xfrm>
          <a:off x="7226394" y="3329"/>
          <a:ext cx="3280990" cy="425812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cap="none" dirty="0">
              <a:latin typeface="Arial" panose="020B0604020202020204" pitchFamily="34" charset="0"/>
              <a:cs typeface="Arial" panose="020B0604020202020204" pitchFamily="34" charset="0"/>
            </a:rPr>
            <a:t>Dementia Friendly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latin typeface="Arial" panose="020B0604020202020204" pitchFamily="34" charset="0"/>
              <a:cs typeface="Arial" panose="020B0604020202020204" pitchFamily="34" charset="0"/>
            </a:rPr>
            <a:t>Providing support for carers and family members. Ensuring our staff receive adequate training.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>
              <a:hlinkClick xmlns:r="http://schemas.openxmlformats.org/officeDocument/2006/relationships" r:id="rId4"/>
            </a:rPr>
            <a:t>Dementia_NHS_long-term_plan_Alzheimer's_Society_Guide.pdf (alzheimers.org.uk)</a:t>
          </a:r>
          <a:endParaRPr lang="en-US" sz="1800" kern="1200" cap="none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6394" y="3329"/>
        <a:ext cx="3280990" cy="4258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E6835-501D-407A-8229-DF1CE3B6653B}">
      <dsp:nvSpPr>
        <dsp:cNvPr id="0" name=""/>
        <dsp:cNvSpPr/>
      </dsp:nvSpPr>
      <dsp:spPr>
        <a:xfrm>
          <a:off x="0" y="119890"/>
          <a:ext cx="3286125" cy="37090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RCGP – Active Practice Charter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Improving activity levels for both staff and patients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Partnering with a local physical activity provider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800" kern="1200" dirty="0">
              <a:hlinkClick xmlns:r="http://schemas.openxmlformats.org/officeDocument/2006/relationships" r:id="rId1"/>
            </a:rPr>
            <a:t>Physical Activity Hub: Active Practice Charter | RCGP Learning</a:t>
          </a:r>
          <a:endParaRPr lang="en-US" sz="1800" kern="1200" cap="non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19890"/>
        <a:ext cx="3286125" cy="3709095"/>
      </dsp:txXfrm>
    </dsp:sp>
    <dsp:sp modelId="{EA996A6D-CFE5-4BC4-9B2C-D3AFDC424CC6}">
      <dsp:nvSpPr>
        <dsp:cNvPr id="0" name=""/>
        <dsp:cNvSpPr/>
      </dsp:nvSpPr>
      <dsp:spPr>
        <a:xfrm>
          <a:off x="3614737" y="723903"/>
          <a:ext cx="3286125" cy="250106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cap="none" dirty="0">
              <a:latin typeface="Arial" panose="020B0604020202020204" pitchFamily="34" charset="0"/>
              <a:cs typeface="Arial" panose="020B0604020202020204" pitchFamily="34" charset="0"/>
            </a:rPr>
            <a:t>NHS App Ambassador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cap="none" dirty="0">
              <a:latin typeface="Arial" panose="020B0604020202020204" pitchFamily="34" charset="0"/>
              <a:cs typeface="Arial" panose="020B0604020202020204" pitchFamily="34" charset="0"/>
            </a:rPr>
            <a:t>Ongoing promotion of the NHS App and improving accessibility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hlinkClick xmlns:r="http://schemas.openxmlformats.org/officeDocument/2006/relationships" r:id="rId2"/>
            </a:rPr>
            <a:t>Become an NHS App ambassador - NHS England Digital</a:t>
          </a:r>
          <a:endParaRPr lang="en-US" sz="1800" kern="1200" cap="none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14737" y="723903"/>
        <a:ext cx="3286125" cy="2501069"/>
      </dsp:txXfrm>
    </dsp:sp>
    <dsp:sp modelId="{202428AD-0379-4C2B-8847-0D5431317315}">
      <dsp:nvSpPr>
        <dsp:cNvPr id="0" name=""/>
        <dsp:cNvSpPr/>
      </dsp:nvSpPr>
      <dsp:spPr>
        <a:xfrm>
          <a:off x="7229475" y="109726"/>
          <a:ext cx="3286125" cy="372942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cap="none" dirty="0">
              <a:latin typeface="Arial" panose="020B0604020202020204" pitchFamily="34" charset="0"/>
              <a:cs typeface="Arial" panose="020B0604020202020204" pitchFamily="34" charset="0"/>
            </a:rPr>
            <a:t>Greener Practice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cap="none" dirty="0">
              <a:latin typeface="Arial" panose="020B0604020202020204" pitchFamily="34" charset="0"/>
              <a:cs typeface="Arial" panose="020B0604020202020204" pitchFamily="34" charset="0"/>
            </a:rPr>
            <a:t>We have a green team wo meet every 2 months.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cap="none" dirty="0">
              <a:latin typeface="Arial" panose="020B0604020202020204" pitchFamily="34" charset="0"/>
              <a:cs typeface="Arial" panose="020B0604020202020204" pitchFamily="34" charset="0"/>
            </a:rPr>
            <a:t>They look at sustainable products – inhalers, tea/coffee, paper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100" kern="1200" dirty="0">
              <a:hlinkClick xmlns:r="http://schemas.openxmlformats.org/officeDocument/2006/relationships" r:id="rId3"/>
            </a:rPr>
            <a:t>Greener Practice – Greener Practice – UK's primary care sustainability network</a:t>
          </a:r>
          <a:endParaRPr lang="en-US" sz="2100" kern="1200" cap="none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9475" y="109726"/>
        <a:ext cx="3286125" cy="3729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E6835-501D-407A-8229-DF1CE3B6653B}">
      <dsp:nvSpPr>
        <dsp:cNvPr id="0" name=""/>
        <dsp:cNvSpPr/>
      </dsp:nvSpPr>
      <dsp:spPr>
        <a:xfrm>
          <a:off x="0" y="86549"/>
          <a:ext cx="3286125" cy="37757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 of 15</a:t>
          </a:r>
          <a:r>
            <a:rPr lang="en-US" sz="2000" kern="1200" cap="none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th</a:t>
          </a:r>
          <a:r>
            <a:rPr lang="en-US" sz="20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April, STMG has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42,682 registered patients. We have 88 clinicians (GPs, ANPs, PNs, Paramedics, Social Prescribers, OT, Health &amp; Wellbeing Coach, Physios, HCAs, Phlebotomists, GP Registrar and Pharmacists/Pharmacy Technicians) and 58 non-clinicians.</a:t>
          </a:r>
        </a:p>
      </dsp:txBody>
      <dsp:txXfrm>
        <a:off x="0" y="86549"/>
        <a:ext cx="3286125" cy="3775777"/>
      </dsp:txXfrm>
    </dsp:sp>
    <dsp:sp modelId="{EA996A6D-CFE5-4BC4-9B2C-D3AFDC424CC6}">
      <dsp:nvSpPr>
        <dsp:cNvPr id="0" name=""/>
        <dsp:cNvSpPr/>
      </dsp:nvSpPr>
      <dsp:spPr>
        <a:xfrm>
          <a:off x="3614737" y="292106"/>
          <a:ext cx="3286125" cy="3364663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March 2024 Appointments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15,667 Appointments were offered – including triage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426 Appointments were </a:t>
          </a:r>
          <a:r>
            <a:rPr lang="en-US" sz="1900" kern="1200" cap="none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DNA’d</a:t>
          </a:r>
          <a:endParaRPr lang="en-US" sz="1900" kern="1200" cap="none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cap="none" dirty="0">
              <a:latin typeface="Arial" panose="020B0604020202020204" pitchFamily="34" charset="0"/>
              <a:cs typeface="Arial" panose="020B0604020202020204" pitchFamily="34" charset="0"/>
            </a:rPr>
            <a:t>3% patients waited over 1 month for an appointment; the current national average is 5%.</a:t>
          </a:r>
        </a:p>
      </dsp:txBody>
      <dsp:txXfrm>
        <a:off x="3614737" y="292106"/>
        <a:ext cx="3286125" cy="3364663"/>
      </dsp:txXfrm>
    </dsp:sp>
    <dsp:sp modelId="{202428AD-0379-4C2B-8847-0D5431317315}">
      <dsp:nvSpPr>
        <dsp:cNvPr id="0" name=""/>
        <dsp:cNvSpPr/>
      </dsp:nvSpPr>
      <dsp:spPr>
        <a:xfrm>
          <a:off x="7229475" y="96013"/>
          <a:ext cx="3286125" cy="375684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kern="1200" cap="none" dirty="0">
              <a:latin typeface="Arial" panose="020B0604020202020204" pitchFamily="34" charset="0"/>
              <a:cs typeface="Arial" panose="020B0604020202020204" pitchFamily="34" charset="0"/>
            </a:rPr>
            <a:t>March 2024 Telephone Calls/Online Consults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cap="none" dirty="0">
              <a:latin typeface="Arial" panose="020B0604020202020204" pitchFamily="34" charset="0"/>
              <a:cs typeface="Arial" panose="020B0604020202020204" pitchFamily="34" charset="0"/>
            </a:rPr>
            <a:t>9,694 inbound telephone calls were answered with patients waiting an average of 2m 59s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cap="none" dirty="0">
              <a:latin typeface="Arial" panose="020B0604020202020204" pitchFamily="34" charset="0"/>
              <a:cs typeface="Arial" panose="020B0604020202020204" pitchFamily="34" charset="0"/>
            </a:rPr>
            <a:t>16,084 calls were made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 cap="none" dirty="0">
              <a:latin typeface="Arial" panose="020B0604020202020204" pitchFamily="34" charset="0"/>
              <a:cs typeface="Arial" panose="020B0604020202020204" pitchFamily="34" charset="0"/>
            </a:rPr>
            <a:t>2392 Online Consults were received</a:t>
          </a:r>
        </a:p>
      </dsp:txBody>
      <dsp:txXfrm>
        <a:off x="7229475" y="96013"/>
        <a:ext cx="3286125" cy="3756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B8A2-E946-1AEC-B7A8-DC9766D79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92B5D-3819-F47D-2387-62B0E5D1C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0B5CD-EF28-D6F7-1C0A-0F072366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FBB34-142E-B846-81CD-26585C79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92ECA-AFB1-DBE0-2447-4CC7B59D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30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83A6-FBE1-9FEB-A7E7-000CCEAA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0FEB7-D930-39C6-E2D7-DA5FE9F21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3CAFC-2A22-BC49-FDA0-D99F6870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E88EE-F308-40F5-5C20-19E6AC09A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BD260-C516-E4A2-A662-A7D2F694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19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4F008F-95B9-B2C1-609A-97AA12715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47F5F-96EB-4E32-9736-8B351A2F1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EDDAC-EC55-C09A-059C-0E5B66243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C1006-0C8E-F0F0-051B-B01FDFA7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D9F58-BF6C-69A3-BB8B-201CDB30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1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716C7-5C5B-F9FA-C6F5-A829D787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925C3-39D8-0E77-43A6-3E270D16D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5E87F-E9C0-5467-510A-8DB99890E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CA7EB-BA7F-3EE3-0784-B9841C9A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12609-9A19-1903-8737-4A457574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98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B8971-5613-215C-4543-0DC123BB2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42D9A-35B8-0C6A-6339-9FB60C2C2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AB04-E41B-11AC-CCFA-6F5BAD216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8B679-168D-21F2-DB17-E585DF97E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8ECD4-6AD2-205A-EA68-4A0EB593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24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4B81E-6A70-C09D-18EA-ED2073E19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DB406-FD1F-074E-38BD-236218BD9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5D245-C975-3F11-FD6B-31DF4F176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8EDE6-1256-F8FF-2309-7A1C9F7B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69B98-EEA3-0653-05B0-8EC1B405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89D4D-4D9D-8A29-884A-20C8918E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6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B27E-DCB7-E473-2471-81C93CBF5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62AA0-58B9-09F5-66EC-77463D316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1B23A-3CB8-9060-FF87-281061771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069240-31B7-8C7D-1840-AC02CFE85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E0320-DBC0-6390-947E-44D6780DD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DC0565-6512-FB71-CC0D-69C16B1CD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DEA4C4-46BE-6EC0-AA54-38AFD7C2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A9B6D8-99F2-C4D2-0763-C0C8350CE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1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5B39-5E03-6D70-82FE-A706671CF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AD3A03-F4E8-64C0-BA37-056D165E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168C3-DD92-E034-1EF2-065B8110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0E175-D4DA-34B8-7316-AEA99B73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3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DE096-8D34-E590-92C8-D4103B59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A047BB-6A70-40AE-1799-C5CAB29D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42800-0EB7-4048-4715-461B35AF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60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03A26-C301-EDAF-75B6-0353655D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8212-9561-66A4-DA05-10BC5620E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CB3CB-CAB5-D6F8-B911-A7202A515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B0D1F-F954-C97D-9C57-A03FB1A5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BF91F-FB74-C10C-7868-AFC52674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2F939-A667-974E-F51D-08D2CF54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F3E7-DCC5-3DB5-8927-6386A37A3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1F603-295D-F43E-586C-BA2FEA09D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0BF9C-8E7E-5EF5-C2F2-9337630AC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464CB-E4A9-AD3E-FD3A-7A6C705E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6DEDC-26D5-016F-D0B8-EF4B6457C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4D531-7F74-807F-94DD-68F7362E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70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78E84C-C14C-EE58-1C3B-8A2AE93AB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F6BA1-F554-57DA-C4E3-19BE7F70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EE040-FE2C-4732-30A9-F6F73DAA66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B815B-6BD7-4308-8DC9-7BB3582B7916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84986-FDB6-BF1A-F8A4-75EA367BD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34DF7-CF5E-1EB1-E7DD-C9E5FDE596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F1F9-C32C-4874-B879-4AC542B64F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5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27DAF2-A274-1861-6ED1-D3DB2FF7D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GB" sz="6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Thomas </a:t>
            </a:r>
            <a:r>
              <a:rPr lang="en-GB" sz="6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518F2-A6E2-A93D-A8C6-E07B0C109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PPG Meeting</a:t>
            </a:r>
          </a:p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Wednesday 17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April 2024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2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6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E3BFF-7300-EC0C-D029-709D09B35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Discussion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22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5A8F13-ACE7-EA26-500C-56E82911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3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business?</a:t>
            </a:r>
          </a:p>
        </p:txBody>
      </p:sp>
      <p:sp>
        <p:nvSpPr>
          <p:cNvPr id="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33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4BD7C-89FD-7AE1-1BD8-2DDC6BBCC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Next meeting</a:t>
            </a:r>
            <a:r>
              <a:rPr lang="en-GB" sz="5400" dirty="0"/>
              <a:t>	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9086-E01D-6A1A-76B5-33AD697FC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Wednesday 17</a:t>
            </a:r>
            <a:r>
              <a:rPr lang="en-GB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July 2024</a:t>
            </a:r>
          </a:p>
          <a:p>
            <a:pPr marL="0" indent="0">
              <a:buNone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Wednesday </a:t>
            </a:r>
            <a:r>
              <a:rPr lang="en-GB" sz="320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GB" sz="32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3200">
                <a:latin typeface="Arial" panose="020B0604020202020204" pitchFamily="34" charset="0"/>
                <a:cs typeface="Arial" panose="020B0604020202020204" pitchFamily="34" charset="0"/>
              </a:rPr>
              <a:t> October 2024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9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691E7-6AC3-9DEF-91AE-50B2023EF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2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123104D9-7377-5530-BCC0-DE296E8F87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953983"/>
              </p:ext>
            </p:extLst>
          </p:nvPr>
        </p:nvGraphicFramePr>
        <p:xfrm>
          <a:off x="4648018" y="766763"/>
          <a:ext cx="6900512" cy="5457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07251-2942-8BD6-7BAE-899730303260}"/>
              </a:ext>
            </a:extLst>
          </p:cNvPr>
          <p:cNvSpPr txBox="1"/>
          <p:nvPr/>
        </p:nvSpPr>
        <p:spPr>
          <a:xfrm>
            <a:off x="4688659" y="3911600"/>
            <a:ext cx="54632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Local PPG Feedback</a:t>
            </a:r>
          </a:p>
        </p:txBody>
      </p:sp>
    </p:spTree>
    <p:extLst>
      <p:ext uri="{BB962C8B-B14F-4D97-AF65-F5344CB8AC3E}">
        <p14:creationId xmlns:p14="http://schemas.microsoft.com/office/powerpoint/2010/main" val="120273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09E2F6-FFEF-0BAF-74BB-8B2BA9C6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Review of last minutes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D62A7-E48D-0168-5F0F-AB9326E22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Reminder Texts – We will be reviewing the process for the 2024 flu season.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New Website – Rillian has come along this evening to discuss the new website and to arrange further patient input.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Linking in with other PPG’s.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Waiting room TV’s – These are now up and running. Information on current campaigns and important updates will be displayed digitally. We will be continuing to work on updating the practice noticeboards.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Actions – Calendar of meetings – provided on agenda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Formation of steering group for website – to be discussed this evening</a:t>
            </a: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49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4997F-8AAD-85F9-1E48-CF563A76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COVID Boosters</a:t>
            </a:r>
            <a:endParaRPr lang="en-GB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54E0-7BE9-7565-4198-CB39DAFF1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Patients aged over 75 and those who are immunocompromised are being invited in for the Spring Covid Booster.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are holding 2 big weekends for the patients of STMG (27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/28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April and the 11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/12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May) after that we will be opening up to the National Booking Service.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Invites have started to go out and patients are being sent a self-book link.</a:t>
            </a:r>
          </a:p>
          <a:p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/>
          </a:p>
          <a:p>
            <a:pPr marL="0" indent="0">
              <a:buNone/>
            </a:pPr>
            <a:endParaRPr lang="en-GB" sz="2200" dirty="0"/>
          </a:p>
        </p:txBody>
      </p:sp>
      <p:sp>
        <p:nvSpPr>
          <p:cNvPr id="4" name="Rectangle 3" descr="Eye dropper">
            <a:extLst>
              <a:ext uri="{FF2B5EF4-FFF2-40B4-BE49-F238E27FC236}">
                <a16:creationId xmlns:a16="http://schemas.microsoft.com/office/drawing/2014/main" id="{4EA91A96-44DE-6735-A5D9-E528FB74EF52}"/>
              </a:ext>
            </a:extLst>
          </p:cNvPr>
          <p:cNvSpPr/>
          <p:nvPr/>
        </p:nvSpPr>
        <p:spPr>
          <a:xfrm>
            <a:off x="9774067" y="118067"/>
            <a:ext cx="1512000" cy="1512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047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D7F5AE-A599-0E35-1329-FF89D3BA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Accreditations - Current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97C09AC7-58D1-5A83-2E7D-411987639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188379"/>
              </p:ext>
            </p:extLst>
          </p:nvPr>
        </p:nvGraphicFramePr>
        <p:xfrm>
          <a:off x="838200" y="2228087"/>
          <a:ext cx="10515600" cy="4264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20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D7F5AE-A599-0E35-1329-FF89D3BA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Accreditations – Working towards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97C09AC7-58D1-5A83-2E7D-411987639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996784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45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E3BFF-7300-EC0C-D029-709D09B35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Data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0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D7F5AE-A599-0E35-1329-FF89D3BA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200" b="1" dirty="0">
                <a:latin typeface="Arial" panose="020B0604020202020204" pitchFamily="34" charset="0"/>
                <a:cs typeface="Arial" panose="020B0604020202020204" pitchFamily="34" charset="0"/>
              </a:rPr>
              <a:t>Appointment Data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97C09AC7-58D1-5A83-2E7D-4119876399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44973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652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E3BFF-7300-EC0C-D029-709D09B35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PPG Feedback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6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572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St Thomas Medical Group</vt:lpstr>
      <vt:lpstr>Welcome</vt:lpstr>
      <vt:lpstr>Review of last minutes</vt:lpstr>
      <vt:lpstr>COVID Boosters</vt:lpstr>
      <vt:lpstr>Accreditations - Current</vt:lpstr>
      <vt:lpstr>Accreditations – Working towards</vt:lpstr>
      <vt:lpstr>Appointment Data </vt:lpstr>
      <vt:lpstr>Appointment Data</vt:lpstr>
      <vt:lpstr>Local PPG Feedback </vt:lpstr>
      <vt:lpstr>Group Discussion </vt:lpstr>
      <vt:lpstr>        Any other business?</vt:lpstr>
      <vt:lpstr>Next meeting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Thomas Medical Group</dc:title>
  <dc:creator>SMITH, Nina (ST THOMAS MEDICAL GROUP)</dc:creator>
  <cp:lastModifiedBy>Nina Smith</cp:lastModifiedBy>
  <cp:revision>49</cp:revision>
  <dcterms:created xsi:type="dcterms:W3CDTF">2023-06-09T07:13:23Z</dcterms:created>
  <dcterms:modified xsi:type="dcterms:W3CDTF">2024-04-16T07:05:25Z</dcterms:modified>
</cp:coreProperties>
</file>